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87" r:id="rId9"/>
    <p:sldId id="280" r:id="rId10"/>
    <p:sldId id="288" r:id="rId11"/>
    <p:sldId id="286" r:id="rId12"/>
    <p:sldId id="289" r:id="rId13"/>
    <p:sldId id="275" r:id="rId14"/>
    <p:sldId id="281" r:id="rId15"/>
    <p:sldId id="282" r:id="rId16"/>
    <p:sldId id="283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6" r:id="rId30"/>
    <p:sldId id="278" r:id="rId31"/>
    <p:sldId id="277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A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0221" autoAdjust="0"/>
  </p:normalViewPr>
  <p:slideViewPr>
    <p:cSldViewPr snapToGrid="0">
      <p:cViewPr varScale="1">
        <p:scale>
          <a:sx n="74" d="100"/>
          <a:sy n="74" d="100"/>
        </p:scale>
        <p:origin x="11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lia Melo Favalesso" userId="748e014a72d91fa1" providerId="LiveId" clId="{E7274062-7638-4497-8565-D0EEABFE9F9D}"/>
    <pc:docChg chg="delSld">
      <pc:chgData name="Marília Melo Favalesso" userId="748e014a72d91fa1" providerId="LiveId" clId="{E7274062-7638-4497-8565-D0EEABFE9F9D}" dt="2024-07-09T23:54:01.180" v="0" actId="47"/>
      <pc:docMkLst>
        <pc:docMk/>
      </pc:docMkLst>
      <pc:sldChg chg="del">
        <pc:chgData name="Marília Melo Favalesso" userId="748e014a72d91fa1" providerId="LiveId" clId="{E7274062-7638-4497-8565-D0EEABFE9F9D}" dt="2024-07-09T23:54:01.180" v="0" actId="47"/>
        <pc:sldMkLst>
          <pc:docMk/>
          <pc:sldMk cId="2121649585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0552D-217D-45E5-A194-31A902CB644E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02108-6FDA-428D-8670-696F0E46DB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920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8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001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82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04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460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1424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1350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2213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Micro-habitat: A parte específica do habitat em que determinado organismo encontra as suas melhores condições de vida. (Ger. existem diferentes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micro-habitats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dentro de um habitat mais amplo)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 Conceito de nicho foi primeiramente cunhado por Joseph</a:t>
            </a:r>
            <a:r>
              <a:rPr lang="pt-BR" baseline="0" dirty="0"/>
              <a:t> </a:t>
            </a:r>
            <a:r>
              <a:rPr lang="pt-BR" dirty="0" err="1"/>
              <a:t>Grinnell</a:t>
            </a:r>
            <a:r>
              <a:rPr lang="pt-BR" dirty="0"/>
              <a:t>, interessado em explicar o controle ambiental sobre a distribuição restrita de algumas espécies</a:t>
            </a:r>
            <a:r>
              <a:rPr lang="pt-BR" baseline="0" dirty="0"/>
              <a:t> de pássaros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486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Uma década depois Charles Elton conceitual nicho em</a:t>
            </a:r>
            <a:r>
              <a:rPr lang="pt-BR" baseline="0" dirty="0"/>
              <a:t> relação ao papel ecológico/funcional dos organismos e não em relação ao seu habitat (local de distribuição/</a:t>
            </a:r>
            <a:r>
              <a:rPr lang="pt-BR" baseline="0" dirty="0" err="1"/>
              <a:t>place</a:t>
            </a:r>
            <a:r>
              <a:rPr lang="pt-BR" baseline="0" dirty="0"/>
              <a:t>, mas com componente evolutivo forte – normalmente esquecido). Ele estava interessado em explicar a relação de energia entre organismos/espécies.</a:t>
            </a:r>
          </a:p>
          <a:p>
            <a:endParaRPr lang="pt-BR" baseline="0" dirty="0"/>
          </a:p>
          <a:p>
            <a:r>
              <a:rPr lang="pt-BR" baseline="0" dirty="0"/>
              <a:t>Notem que o conceito de Elton é complementar ao de </a:t>
            </a:r>
            <a:r>
              <a:rPr lang="pt-BR" baseline="0" dirty="0" err="1"/>
              <a:t>Grinnell</a:t>
            </a:r>
            <a:r>
              <a:rPr lang="pt-BR" baseline="0" dirty="0"/>
              <a:t>, faz referencia ao impacto que os organismos têm uns sobre os outros em um ponto de vista de comunidades. É um aspecto do nicho ecológico que se manifesta em uma escala espacial e temporal diferente daquela de </a:t>
            </a:r>
            <a:r>
              <a:rPr lang="pt-BR" baseline="0" dirty="0" err="1"/>
              <a:t>Grinnell</a:t>
            </a:r>
            <a:r>
              <a:rPr lang="pt-BR" baseline="0" dirty="0"/>
              <a:t> (escalas menores).</a:t>
            </a:r>
          </a:p>
          <a:p>
            <a:endParaRPr lang="pt-B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A diferença mais importante aqui no contexto dos modelos de nicho é a escala em que os dois conceitos foram construídos.</a:t>
            </a:r>
            <a:endParaRPr lang="pt-BR" dirty="0"/>
          </a:p>
          <a:p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62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E02108-6FDA-428D-8670-696F0E46DBF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242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1CFB8F-7AFE-43EE-A67D-AF4624BFDF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993B2A-E440-417D-82DB-94B1325AF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AAF00E7-F599-4EE7-AE57-D016081A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8B8770-5308-4F3D-BDFF-B44C9D76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D56309-8D8C-4380-A3CA-C276CAC4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971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499C1-1600-41CA-9100-E0208FF8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D7CEB1-DC40-42D4-95BE-6011ED911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28B7AF-FE52-4D4A-BAB6-88856C9F8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95E153-AB08-4494-AB6B-80240CFD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9DAA12-4BEA-4EB6-A35D-9F604EE0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11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66235B-55E8-4005-B0C4-6ECB41F73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D0EE272-995F-45D5-9502-88E861680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2EA226-C037-488B-AB1F-2400A3DDF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43CBF9-8035-446D-BE12-F17C1015F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F545EB-E7C4-472F-B5D3-F96A6C0DC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740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CB542-4E7D-4FE2-AD25-7605CA155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006DE9-1D5F-4BD6-8552-11630F206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B6B2F7A-0DDF-455E-9E0E-F7147721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7CC08B-6793-40E0-A986-C80C6244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70C2C5-B424-4B5B-B74C-75E66BA4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077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108EF-9518-44E5-9DBD-7239668F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55FA3C-3D96-4608-8D22-E7B76014C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14898D-1F19-4E5F-9433-824EB2EA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4A7E7B-EAE3-453F-8071-88F062AE7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4E35A2-4E35-4303-9C70-19F518859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861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14456-3DA1-465F-A009-0A5E05808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B2D18C-B2C1-40D0-9F87-B91D3D7EE8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45DBA4-1B91-4BDC-A951-C8DD974C2C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04EC15-1788-4EEA-B748-23F69859D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3EABCF-D2BF-49C2-9375-778E4476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805626-A879-4FF7-87F5-0B426F14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70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7BCF2-A073-41D6-B103-3CCF141A7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394288D-F219-47AA-8EC9-284E8C20D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E230EE-C867-4CE3-9DB7-3014604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ADEBAE7-117E-43CF-BE20-93670617E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8AC1A4-0C23-4183-B93F-A19968867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B7654-6035-4059-8774-4A4109F82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D0FF046-5A88-4066-97DF-AEC1876DD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7FB2FDC-C9D8-41AD-926B-583EA1CEB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782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01AF4B-C986-4029-B50B-D3FE2395E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F7AEA2C-729B-4070-A811-E4C1B7DBD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E3F369-7815-41A8-889D-E52099AD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91F7CC5-7C5A-4335-A25E-4F6B99954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77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32867BA-384F-49E3-B811-1BA61C261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92A6FF6-4204-488B-8482-90677999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D16DEA-7C54-4CA3-8C65-9F5C2E1D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971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18AF9F-6738-4467-9973-269958C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1B70E-9400-4B98-9A51-613B709F8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CDEDC8-4AE3-4B8D-93F6-59429B112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66426F-F824-4DE0-9067-2F4411AE1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E9F0DF-5298-4311-974C-3442263BB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E7B934-939B-4928-9CFF-5CF0F8D5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424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EC0F8-8BF6-4F4A-9263-EDD9EC8CA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A2D9654-1485-4AF3-9093-B6DF7C0431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2D6F396-08BD-489F-873B-E9B27689E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B45FA1-4DCE-48D8-86B7-C80411A8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3CD7F4-EE0E-4B66-A50A-A816BB5A4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469C046-386A-49A4-87CE-F684CAA6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7178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5AEB0E3-76A4-45F4-AB2E-3FD5D1125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340916-9EDF-4C12-A6CA-7C69934A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EB447AC-E310-4DFD-A257-6DB2035D4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282CB-4B55-4A36-99DF-0E5527202AB1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C3FD5C-D0FC-4082-A552-85BE6D021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53ACFD7-0340-4C88-9929-0B3F57E12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7F57A-36EB-44D4-9FAF-2A765ADB64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03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40.png"/><Relationship Id="rId1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7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9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3.wdp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94E6EA1-7FE4-45BC-BD80-8678647A9C88}"/>
              </a:ext>
            </a:extLst>
          </p:cNvPr>
          <p:cNvSpPr/>
          <p:nvPr/>
        </p:nvSpPr>
        <p:spPr>
          <a:xfrm>
            <a:off x="0" y="993913"/>
            <a:ext cx="12192000" cy="308520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D161D2-20EE-4280-97F4-D0DF43AC2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4271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Modelagem de nicho ecológico e distribuição de espécies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2F957-E094-4067-9ED1-08D995735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37901"/>
            <a:ext cx="11800239" cy="1123622"/>
          </a:xfrm>
        </p:spPr>
        <p:txBody>
          <a:bodyPr>
            <a:normAutofit/>
          </a:bodyPr>
          <a:lstStyle/>
          <a:p>
            <a:r>
              <a:rPr lang="pt-BR" b="1" dirty="0"/>
              <a:t>Marília Melo Favalesso</a:t>
            </a:r>
          </a:p>
          <a:p>
            <a:r>
              <a:rPr lang="pt-BR" dirty="0"/>
              <a:t>Laboratório de Investigações Biológicas (LINBIO)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D6870D-0543-4E01-A9B6-9C7B6978EB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18" descr="Resultado de imagem para sasquatch">
            <a:extLst>
              <a:ext uri="{FF2B5EF4-FFF2-40B4-BE49-F238E27FC236}">
                <a16:creationId xmlns:a16="http://schemas.microsoft.com/office/drawing/2014/main" id="{1399356B-FC68-4407-A860-0B8F37C28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933" y="90913"/>
            <a:ext cx="1781150" cy="22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://www.conicet.gov.ar/wp-content/themes/conicet2015Responsive/images/header/logoC.png">
            <a:extLst>
              <a:ext uri="{FF2B5EF4-FFF2-40B4-BE49-F238E27FC236}">
                <a16:creationId xmlns:a16="http://schemas.microsoft.com/office/drawing/2014/main" id="{3BDF41B5-F26A-46DF-BF5F-D105DF810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56" y="5610404"/>
            <a:ext cx="1523741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Logo Unioeste">
            <a:extLst>
              <a:ext uri="{FF2B5EF4-FFF2-40B4-BE49-F238E27FC236}">
                <a16:creationId xmlns:a16="http://schemas.microsoft.com/office/drawing/2014/main" id="{74DE4A21-95C3-421D-8286-7A090D48F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404" y="5610402"/>
            <a:ext cx="2517057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ogo_conservacao_e_manejo.jpg">
            <a:extLst>
              <a:ext uri="{FF2B5EF4-FFF2-40B4-BE49-F238E27FC236}">
                <a16:creationId xmlns:a16="http://schemas.microsoft.com/office/drawing/2014/main" id="{662888B0-5AC9-4C19-B81C-90B10CC34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32" y="5610403"/>
            <a:ext cx="2385298" cy="9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1468BD-1445-44AE-B85C-A3339309C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813" y="5613506"/>
            <a:ext cx="1988894" cy="10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3075-00DB-4124-821D-2A224955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Exemplo</a:t>
            </a:r>
            <a:r>
              <a:rPr lang="es-AR" dirty="0"/>
              <a:t> 5: Corredor ecológico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4EF8E5-54AD-4318-BB3F-EBCBBA0D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0830"/>
            <a:ext cx="6201851" cy="3386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C78636E-AEEA-4A1F-B285-D148106D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169" y="1225781"/>
            <a:ext cx="3823366" cy="545612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28CC106-4804-40F8-8ACE-71B9CD3F7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12" y="3430117"/>
            <a:ext cx="2514139" cy="3251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6199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FC290-9454-4EDC-BA45-EF0F4BA54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Exemplo</a:t>
            </a:r>
            <a:r>
              <a:rPr lang="es-AR" dirty="0"/>
              <a:t> 6: </a:t>
            </a:r>
            <a:r>
              <a:rPr lang="es-AR" dirty="0" err="1"/>
              <a:t>Espécies</a:t>
            </a:r>
            <a:r>
              <a:rPr lang="es-AR" dirty="0"/>
              <a:t> do folclore!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8E49FE6-9BD9-4130-8E70-36160BD0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194" y="1690688"/>
            <a:ext cx="6638925" cy="4600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BB13D8-6A77-4FA8-B3B7-136191A1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251"/>
            <a:ext cx="5059976" cy="33711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18" descr="Resultado de imagem para sasquatch">
            <a:extLst>
              <a:ext uri="{FF2B5EF4-FFF2-40B4-BE49-F238E27FC236}">
                <a16:creationId xmlns:a16="http://schemas.microsoft.com/office/drawing/2014/main" id="{A38ACD85-56F0-486C-A49D-C0DD1F6C9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472" y="559988"/>
            <a:ext cx="1781150" cy="22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490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9243F-8FA3-47FA-9D22-686EDB0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Exemplo</a:t>
            </a:r>
            <a:r>
              <a:rPr lang="es-AR" dirty="0"/>
              <a:t> 7: </a:t>
            </a:r>
            <a:r>
              <a:rPr lang="es-AR" dirty="0" err="1"/>
              <a:t>Espécies</a:t>
            </a:r>
            <a:r>
              <a:rPr lang="es-AR" dirty="0"/>
              <a:t> de </a:t>
            </a:r>
            <a:r>
              <a:rPr lang="es-AR" dirty="0" err="1"/>
              <a:t>interesse</a:t>
            </a:r>
            <a:r>
              <a:rPr lang="es-AR" dirty="0"/>
              <a:t> da </a:t>
            </a:r>
            <a:r>
              <a:rPr lang="es-AR" dirty="0" err="1"/>
              <a:t>saúde</a:t>
            </a:r>
            <a:endParaRPr lang="es-AR" dirty="0"/>
          </a:p>
        </p:txBody>
      </p:sp>
      <p:pic>
        <p:nvPicPr>
          <p:cNvPr id="4" name="Imagem 3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3D4C3B19-45AB-4CCE-B87E-305B37D7B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194" y="1690688"/>
            <a:ext cx="3685606" cy="41576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81CC917-0920-4521-8936-B05DFD89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1843137"/>
            <a:ext cx="2024657" cy="1840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406C71-CE28-44E1-8828-174401E5849D}"/>
              </a:ext>
            </a:extLst>
          </p:cNvPr>
          <p:cNvSpPr txBox="1"/>
          <p:nvPr/>
        </p:nvSpPr>
        <p:spPr>
          <a:xfrm>
            <a:off x="6555976" y="1473805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 err="1"/>
              <a:t>Lonomia</a:t>
            </a:r>
            <a:r>
              <a:rPr lang="es-AR" i="1" dirty="0"/>
              <a:t> </a:t>
            </a:r>
            <a:r>
              <a:rPr lang="es-AR" i="1" dirty="0" err="1"/>
              <a:t>obliqua</a:t>
            </a:r>
            <a:endParaRPr lang="es-AR" i="1" dirty="0"/>
          </a:p>
        </p:txBody>
      </p:sp>
      <p:pic>
        <p:nvPicPr>
          <p:cNvPr id="8" name="Imagem 7" descr="Uma imagem contendo texto, mapa&#10;&#10;Descrição gerada com muito alta confiança">
            <a:extLst>
              <a:ext uri="{FF2B5EF4-FFF2-40B4-BE49-F238E27FC236}">
                <a16:creationId xmlns:a16="http://schemas.microsoft.com/office/drawing/2014/main" id="{23CC9694-7B19-4A67-8681-4D1D1EC6E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1681186"/>
            <a:ext cx="4842572" cy="4005213"/>
          </a:xfrm>
          <a:prstGeom prst="rect">
            <a:avLst/>
          </a:prstGeom>
        </p:spPr>
      </p:pic>
      <p:pic>
        <p:nvPicPr>
          <p:cNvPr id="2050" name="Picture 2" descr="Resultado de imagem para automeris naranja">
            <a:extLst>
              <a:ext uri="{FF2B5EF4-FFF2-40B4-BE49-F238E27FC236}">
                <a16:creationId xmlns:a16="http://schemas.microsoft.com/office/drawing/2014/main" id="{81BD1556-1B1E-4B54-9FE2-EC3C1597D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897" y="3940969"/>
            <a:ext cx="2410602" cy="16063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AB9056E-918D-48B6-81E8-E797A10F64F1}"/>
              </a:ext>
            </a:extLst>
          </p:cNvPr>
          <p:cNvSpPr txBox="1"/>
          <p:nvPr/>
        </p:nvSpPr>
        <p:spPr>
          <a:xfrm>
            <a:off x="3946444" y="5504432"/>
            <a:ext cx="19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i="1" dirty="0" err="1"/>
              <a:t>Automeris</a:t>
            </a:r>
            <a:r>
              <a:rPr lang="es-AR" i="1" dirty="0"/>
              <a:t> naranja</a:t>
            </a:r>
          </a:p>
        </p:txBody>
      </p:sp>
    </p:spTree>
    <p:extLst>
      <p:ext uri="{BB962C8B-B14F-4D97-AF65-F5344CB8AC3E}">
        <p14:creationId xmlns:p14="http://schemas.microsoft.com/office/powerpoint/2010/main" val="3862724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DA6367D-4B37-42FE-BB43-01AFDBAC9DF2}"/>
              </a:ext>
            </a:extLst>
          </p:cNvPr>
          <p:cNvSpPr/>
          <p:nvPr/>
        </p:nvSpPr>
        <p:spPr>
          <a:xfrm>
            <a:off x="0" y="2076773"/>
            <a:ext cx="12192000" cy="254172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/>
              <a:t>Conceitos básicos</a:t>
            </a:r>
          </a:p>
        </p:txBody>
      </p:sp>
    </p:spTree>
    <p:extLst>
      <p:ext uri="{BB962C8B-B14F-4D97-AF65-F5344CB8AC3E}">
        <p14:creationId xmlns:p14="http://schemas.microsoft.com/office/powerpoint/2010/main" val="1499783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46F1E-7A63-42F3-9137-D7BAD1749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Alguns conceitos sobre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Sistemas de informação geográfico</a:t>
            </a:r>
          </a:p>
        </p:txBody>
      </p:sp>
      <p:pic>
        <p:nvPicPr>
          <p:cNvPr id="1026" name="Picture 2" descr="Resultado de imagem para sistema de informação geográfico">
            <a:extLst>
              <a:ext uri="{FF2B5EF4-FFF2-40B4-BE49-F238E27FC236}">
                <a16:creationId xmlns:a16="http://schemas.microsoft.com/office/drawing/2014/main" id="{F08A8AD5-78AB-4056-922A-6971E062A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2" y="1902279"/>
            <a:ext cx="40957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8689CF5-39AC-4E12-AD66-931F759294CA}"/>
              </a:ext>
            </a:extLst>
          </p:cNvPr>
          <p:cNvCxnSpPr/>
          <p:nvPr/>
        </p:nvCxnSpPr>
        <p:spPr>
          <a:xfrm>
            <a:off x="7053943" y="2106386"/>
            <a:ext cx="254725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157711C2-0A30-4452-966E-1DEA1EFBDE1B}"/>
              </a:ext>
            </a:extLst>
          </p:cNvPr>
          <p:cNvSpPr/>
          <p:nvPr/>
        </p:nvSpPr>
        <p:spPr>
          <a:xfrm>
            <a:off x="7004957" y="2530929"/>
            <a:ext cx="2645229" cy="97971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913872C-45AA-4B45-B56D-561918CDFC71}"/>
              </a:ext>
            </a:extLst>
          </p:cNvPr>
          <p:cNvSpPr/>
          <p:nvPr/>
        </p:nvSpPr>
        <p:spPr>
          <a:xfrm>
            <a:off x="7200900" y="3853543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785BDA0-2052-419F-A119-08D3152AE338}"/>
              </a:ext>
            </a:extLst>
          </p:cNvPr>
          <p:cNvSpPr/>
          <p:nvPr/>
        </p:nvSpPr>
        <p:spPr>
          <a:xfrm>
            <a:off x="7712528" y="4212091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34F1B960-E33C-4393-88B2-371677CA0680}"/>
              </a:ext>
            </a:extLst>
          </p:cNvPr>
          <p:cNvSpPr/>
          <p:nvPr/>
        </p:nvSpPr>
        <p:spPr>
          <a:xfrm>
            <a:off x="7222671" y="4772705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F1321589-F815-443A-A140-3DF11E0B91DE}"/>
              </a:ext>
            </a:extLst>
          </p:cNvPr>
          <p:cNvSpPr/>
          <p:nvPr/>
        </p:nvSpPr>
        <p:spPr>
          <a:xfrm>
            <a:off x="8550728" y="3992336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3F60EDA-A3E6-4A6C-97FC-FD4DD6FC493F}"/>
              </a:ext>
            </a:extLst>
          </p:cNvPr>
          <p:cNvSpPr/>
          <p:nvPr/>
        </p:nvSpPr>
        <p:spPr>
          <a:xfrm>
            <a:off x="8300356" y="4633912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C99BC285-C335-444E-8632-AD66C69F7A86}"/>
              </a:ext>
            </a:extLst>
          </p:cNvPr>
          <p:cNvSpPr/>
          <p:nvPr/>
        </p:nvSpPr>
        <p:spPr>
          <a:xfrm>
            <a:off x="9345385" y="3864088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F19FC304-AA69-4451-BF65-48D1D67C9058}"/>
              </a:ext>
            </a:extLst>
          </p:cNvPr>
          <p:cNvSpPr/>
          <p:nvPr/>
        </p:nvSpPr>
        <p:spPr>
          <a:xfrm>
            <a:off x="9345385" y="4772705"/>
            <a:ext cx="261257" cy="2775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have Esquerda 13">
            <a:extLst>
              <a:ext uri="{FF2B5EF4-FFF2-40B4-BE49-F238E27FC236}">
                <a16:creationId xmlns:a16="http://schemas.microsoft.com/office/drawing/2014/main" id="{E8CB74BB-F258-4C1D-A6BD-A68B44B2ABB5}"/>
              </a:ext>
            </a:extLst>
          </p:cNvPr>
          <p:cNvSpPr/>
          <p:nvPr/>
        </p:nvSpPr>
        <p:spPr>
          <a:xfrm>
            <a:off x="5559879" y="1873704"/>
            <a:ext cx="968828" cy="3273878"/>
          </a:xfrm>
          <a:prstGeom prst="leftBrace">
            <a:avLst>
              <a:gd name="adj1" fmla="val 8333"/>
              <a:gd name="adj2" fmla="val 25062"/>
            </a:avLst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8CF8DC-5720-48F7-B5A1-F91CE8529389}"/>
              </a:ext>
            </a:extLst>
          </p:cNvPr>
          <p:cNvSpPr txBox="1"/>
          <p:nvPr/>
        </p:nvSpPr>
        <p:spPr>
          <a:xfrm>
            <a:off x="7723413" y="5554775"/>
            <a:ext cx="147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Dado vetorial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BA75210-C7C5-4FBD-94A9-50AAEB7E66B3}"/>
              </a:ext>
            </a:extLst>
          </p:cNvPr>
          <p:cNvSpPr/>
          <p:nvPr/>
        </p:nvSpPr>
        <p:spPr>
          <a:xfrm>
            <a:off x="5382984" y="594903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1600" dirty="0">
                <a:latin typeface="Open Sans"/>
              </a:rPr>
              <a:t>O dado </a:t>
            </a:r>
            <a:r>
              <a:rPr lang="pt-BR" sz="1600" b="1" dirty="0">
                <a:latin typeface="Open Sans"/>
              </a:rPr>
              <a:t>Vetorial</a:t>
            </a:r>
            <a:r>
              <a:rPr lang="pt-BR" sz="1600" dirty="0">
                <a:latin typeface="Open Sans"/>
              </a:rPr>
              <a:t> constitui uma maneira de representar </a:t>
            </a:r>
            <a:r>
              <a:rPr lang="pt-BR" sz="1600" b="1" dirty="0">
                <a:latin typeface="Open Sans"/>
              </a:rPr>
              <a:t>elementos</a:t>
            </a:r>
            <a:r>
              <a:rPr lang="pt-BR" sz="1600" dirty="0">
                <a:latin typeface="Open Sans"/>
              </a:rPr>
              <a:t> do mundo real dentro do ambiente GIS</a:t>
            </a:r>
            <a:endParaRPr lang="pt-BR" sz="16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A127924-B13E-4C3F-B339-580F8B58CAAD}"/>
              </a:ext>
            </a:extLst>
          </p:cNvPr>
          <p:cNvSpPr txBox="1"/>
          <p:nvPr/>
        </p:nvSpPr>
        <p:spPr>
          <a:xfrm>
            <a:off x="9688286" y="187307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Rios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D53E05BF-181D-4CC4-98C6-514E4812414A}"/>
              </a:ext>
            </a:extLst>
          </p:cNvPr>
          <p:cNvSpPr txBox="1"/>
          <p:nvPr/>
        </p:nvSpPr>
        <p:spPr>
          <a:xfrm>
            <a:off x="9688286" y="2780713"/>
            <a:ext cx="118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limites 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CDB864A-89DB-4A3C-A8D2-D5D123236FF6}"/>
              </a:ext>
            </a:extLst>
          </p:cNvPr>
          <p:cNvSpPr txBox="1"/>
          <p:nvPr/>
        </p:nvSpPr>
        <p:spPr>
          <a:xfrm>
            <a:off x="9688286" y="4141674"/>
            <a:ext cx="24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</a:t>
            </a:r>
            <a:r>
              <a:rPr lang="pt-BR" dirty="0"/>
              <a:t>: Pontos de ocorrência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5501D9B-04AE-4492-81AE-48DBAE2B953C}"/>
              </a:ext>
            </a:extLst>
          </p:cNvPr>
          <p:cNvSpPr txBox="1"/>
          <p:nvPr/>
        </p:nvSpPr>
        <p:spPr>
          <a:xfrm>
            <a:off x="355381" y="278071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*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5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623CCA4-BC99-413D-91EE-DFCDC1CC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Alguns conceitos sobre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Sistemas de informação geográfico</a:t>
            </a:r>
          </a:p>
        </p:txBody>
      </p:sp>
      <p:pic>
        <p:nvPicPr>
          <p:cNvPr id="5" name="Picture 2" descr="Resultado de imagem para sistema de informação geográfico">
            <a:extLst>
              <a:ext uri="{FF2B5EF4-FFF2-40B4-BE49-F238E27FC236}">
                <a16:creationId xmlns:a16="http://schemas.microsoft.com/office/drawing/2014/main" id="{0757A1F7-4C23-4ED2-AD5A-47070BAA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2" y="1902279"/>
            <a:ext cx="409575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A7C42544-29B0-4DF0-B8C5-AEDEE895E77A}"/>
              </a:ext>
            </a:extLst>
          </p:cNvPr>
          <p:cNvSpPr/>
          <p:nvPr/>
        </p:nvSpPr>
        <p:spPr>
          <a:xfrm>
            <a:off x="5559879" y="1873703"/>
            <a:ext cx="968828" cy="3888241"/>
          </a:xfrm>
          <a:prstGeom prst="leftBrace">
            <a:avLst>
              <a:gd name="adj1" fmla="val 8333"/>
              <a:gd name="adj2" fmla="val 64727"/>
            </a:avLst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 descr="Resultado de imagem para raster">
            <a:extLst>
              <a:ext uri="{FF2B5EF4-FFF2-40B4-BE49-F238E27FC236}">
                <a16:creationId xmlns:a16="http://schemas.microsoft.com/office/drawing/2014/main" id="{67FFC4E9-981D-47D5-BC65-360B0A8C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97" y="1873704"/>
            <a:ext cx="3943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raster">
            <a:extLst>
              <a:ext uri="{FF2B5EF4-FFF2-40B4-BE49-F238E27FC236}">
                <a16:creationId xmlns:a16="http://schemas.microsoft.com/office/drawing/2014/main" id="{C3AEF8F4-6972-47E1-8CC5-F84DABA8E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609" y="3961720"/>
            <a:ext cx="44291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A8E72BE-B846-46C5-918E-26F660807ADB}"/>
              </a:ext>
            </a:extLst>
          </p:cNvPr>
          <p:cNvSpPr txBox="1"/>
          <p:nvPr/>
        </p:nvSpPr>
        <p:spPr>
          <a:xfrm>
            <a:off x="4947558" y="5743574"/>
            <a:ext cx="70212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u="sng" dirty="0" err="1"/>
              <a:t>Raster</a:t>
            </a:r>
            <a:endParaRPr lang="pt-BR" b="1" u="sng" dirty="0"/>
          </a:p>
          <a:p>
            <a:pPr algn="ctr"/>
            <a:r>
              <a:rPr lang="pt-BR" sz="1600" dirty="0"/>
              <a:t>Dados </a:t>
            </a:r>
            <a:r>
              <a:rPr lang="pt-BR" sz="1600" dirty="0" err="1"/>
              <a:t>raster</a:t>
            </a:r>
            <a:r>
              <a:rPr lang="pt-BR" sz="1600" dirty="0"/>
              <a:t> (ou bitmap, que significa mapa de bits em inglês) são imagens que contêm a descrição de cada pixel, em oposição aos gráficos vectoriais</a:t>
            </a:r>
            <a:r>
              <a:rPr lang="pt-BR" dirty="0"/>
              <a:t>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010310D-F7E9-45B3-AEE0-98DC21BD5C7B}"/>
              </a:ext>
            </a:extLst>
          </p:cNvPr>
          <p:cNvSpPr txBox="1"/>
          <p:nvPr/>
        </p:nvSpPr>
        <p:spPr>
          <a:xfrm>
            <a:off x="425692" y="414745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FF0000"/>
                </a:solidFill>
              </a:rPr>
              <a:t>*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32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3F04EC4-D42E-4A0C-A421-18BF5DB1D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Alguns conceitos sobre </a:t>
            </a:r>
            <a:r>
              <a:rPr lang="pt-BR" b="1" dirty="0">
                <a:solidFill>
                  <a:schemeClr val="accent6">
                    <a:lumMod val="75000"/>
                  </a:schemeClr>
                </a:solidFill>
              </a:rPr>
              <a:t>Sistemas de informação geográfico</a:t>
            </a:r>
          </a:p>
        </p:txBody>
      </p:sp>
      <p:pic>
        <p:nvPicPr>
          <p:cNvPr id="5" name="Picture 2" descr="Resultado de imagem para sistema de informação geográfico">
            <a:extLst>
              <a:ext uri="{FF2B5EF4-FFF2-40B4-BE49-F238E27FC236}">
                <a16:creationId xmlns:a16="http://schemas.microsoft.com/office/drawing/2014/main" id="{323AC0B3-2030-4CEA-B909-879F72888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38" y="1690688"/>
            <a:ext cx="4393747" cy="47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1FDD9BF2-04A5-4BFF-82B7-B32C097DE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349953"/>
            <a:ext cx="5715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8F110F5-303D-4CC6-97B8-157E7605DAF5}"/>
              </a:ext>
            </a:extLst>
          </p:cNvPr>
          <p:cNvSpPr/>
          <p:nvPr/>
        </p:nvSpPr>
        <p:spPr>
          <a:xfrm>
            <a:off x="5306786" y="2171700"/>
            <a:ext cx="6221186" cy="351200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352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47BB7-7721-4B74-9659-8FEA348D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3010"/>
            <a:ext cx="12192000" cy="1282795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OK, </a:t>
            </a:r>
            <a:r>
              <a:rPr lang="pt-BR" dirty="0">
                <a:solidFill>
                  <a:schemeClr val="accent6"/>
                </a:solidFill>
              </a:rPr>
              <a:t>mas o que é </a:t>
            </a:r>
            <a:r>
              <a:rPr lang="pt-BR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nicho ecológico</a:t>
            </a:r>
            <a:r>
              <a:rPr lang="pt-BR" dirty="0">
                <a:solidFill>
                  <a:schemeClr val="accent6"/>
                </a:solidFill>
              </a:rPr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9ACEDA-B727-491A-AAE9-EE2EA2DA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383" y="1488911"/>
            <a:ext cx="998923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2400" b="1" dirty="0"/>
              <a:t>Nicho ecológico </a:t>
            </a:r>
            <a:r>
              <a:rPr lang="pt-BR" sz="2400" dirty="0"/>
              <a:t>engloba todas as condições necessárias para a espécie sobreviver e se reproduzir no ambiente</a:t>
            </a:r>
          </a:p>
          <a:p>
            <a:pPr marL="0" indent="0" algn="ctr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14" name="Picture 4" descr="Resultado de imagem para sol">
            <a:extLst>
              <a:ext uri="{FF2B5EF4-FFF2-40B4-BE49-F238E27FC236}">
                <a16:creationId xmlns:a16="http://schemas.microsoft.com/office/drawing/2014/main" id="{577A431B-EB4C-4CEE-8719-929BB786E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420" y="2744224"/>
            <a:ext cx="1136518" cy="118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nuvem">
            <a:extLst>
              <a:ext uri="{FF2B5EF4-FFF2-40B4-BE49-F238E27FC236}">
                <a16:creationId xmlns:a16="http://schemas.microsoft.com/office/drawing/2014/main" id="{99678684-A1CD-465B-B12D-17BBAC8D4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922" y="2877961"/>
            <a:ext cx="1379750" cy="7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planta">
            <a:extLst>
              <a:ext uri="{FF2B5EF4-FFF2-40B4-BE49-F238E27FC236}">
                <a16:creationId xmlns:a16="http://schemas.microsoft.com/office/drawing/2014/main" id="{F095ECDA-88E5-4985-B11C-46EA16D71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16" y="4615757"/>
            <a:ext cx="1335934" cy="133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m para paca vetor">
            <a:extLst>
              <a:ext uri="{FF2B5EF4-FFF2-40B4-BE49-F238E27FC236}">
                <a16:creationId xmlns:a16="http://schemas.microsoft.com/office/drawing/2014/main" id="{E42F2931-995F-44E4-B2B4-8207F2F37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t="23295" r="69403" b="10970"/>
          <a:stretch/>
        </p:blipFill>
        <p:spPr bwMode="auto">
          <a:xfrm>
            <a:off x="716223" y="4512742"/>
            <a:ext cx="1349798" cy="12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DFD61CF-B33D-475C-92BD-F91E7B8342CD}"/>
              </a:ext>
            </a:extLst>
          </p:cNvPr>
          <p:cNvSpPr/>
          <p:nvPr/>
        </p:nvSpPr>
        <p:spPr>
          <a:xfrm>
            <a:off x="2020002" y="4490093"/>
            <a:ext cx="531883" cy="5959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D90AEC2-92B8-46A9-B7DA-1ACC278A8985}"/>
              </a:ext>
            </a:extLst>
          </p:cNvPr>
          <p:cNvSpPr txBox="1"/>
          <p:nvPr/>
        </p:nvSpPr>
        <p:spPr>
          <a:xfrm>
            <a:off x="1888818" y="3938730"/>
            <a:ext cx="208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Condições abióticas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7F73C1C-4159-4BC0-97A1-E2914BB66C8D}"/>
              </a:ext>
            </a:extLst>
          </p:cNvPr>
          <p:cNvSpPr txBox="1"/>
          <p:nvPr/>
        </p:nvSpPr>
        <p:spPr>
          <a:xfrm>
            <a:off x="2037483" y="5890650"/>
            <a:ext cx="19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Condições bióticas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7968BAD-1653-4ADA-BF1C-ADDDB1684B31}"/>
              </a:ext>
            </a:extLst>
          </p:cNvPr>
          <p:cNvSpPr txBox="1"/>
          <p:nvPr/>
        </p:nvSpPr>
        <p:spPr>
          <a:xfrm>
            <a:off x="4994391" y="6401958"/>
            <a:ext cx="2127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Múltiplos conceitos!</a:t>
            </a:r>
          </a:p>
        </p:txBody>
      </p:sp>
      <p:pic>
        <p:nvPicPr>
          <p:cNvPr id="88" name="Picture 18" descr="Resultado de imagem para sasquatch">
            <a:extLst>
              <a:ext uri="{FF2B5EF4-FFF2-40B4-BE49-F238E27FC236}">
                <a16:creationId xmlns:a16="http://schemas.microsoft.com/office/drawing/2014/main" id="{39422760-B9EC-423D-834C-6D86ABE0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03" y="2994233"/>
            <a:ext cx="2483694" cy="318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cap vector">
            <a:extLst>
              <a:ext uri="{FF2B5EF4-FFF2-40B4-BE49-F238E27FC236}">
                <a16:creationId xmlns:a16="http://schemas.microsoft.com/office/drawing/2014/main" id="{D3503417-3115-4DF0-9A79-D2B25916C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039" b="94574" l="1405" r="96253">
                        <a14:foregroundMark x1="6323" y1="58140" x2="6323" y2="58140"/>
                        <a14:foregroundMark x1="65808" y1="5039" x2="65808" y2="5039"/>
                        <a14:foregroundMark x1="96253" y1="48450" x2="96253" y2="48450"/>
                        <a14:foregroundMark x1="52225" y1="94961" x2="52225" y2="94961"/>
                        <a14:foregroundMark x1="1405" y1="60465" x2="1405" y2="604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769" y="2877961"/>
            <a:ext cx="683581" cy="41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8" descr="Resultado de imagem para sasquatch">
            <a:extLst>
              <a:ext uri="{FF2B5EF4-FFF2-40B4-BE49-F238E27FC236}">
                <a16:creationId xmlns:a16="http://schemas.microsoft.com/office/drawing/2014/main" id="{088B8B58-CD7A-443F-9D7A-4935CD4D0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02" y="2744224"/>
            <a:ext cx="2216205" cy="284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laço vetor">
            <a:extLst>
              <a:ext uri="{FF2B5EF4-FFF2-40B4-BE49-F238E27FC236}">
                <a16:creationId xmlns:a16="http://schemas.microsoft.com/office/drawing/2014/main" id="{419A1558-FEC4-43F8-AD7B-09553D66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86" b="89899" l="9904" r="89936">
                        <a14:foregroundMark x1="25399" y1="8586" x2="25399" y2="8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2372">
            <a:off x="7692468" y="2832037"/>
            <a:ext cx="771471" cy="42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8" descr="Resultado de imagem para sasquatch">
            <a:extLst>
              <a:ext uri="{FF2B5EF4-FFF2-40B4-BE49-F238E27FC236}">
                <a16:creationId xmlns:a16="http://schemas.microsoft.com/office/drawing/2014/main" id="{ABAB4C8D-A8C8-4952-B4D1-45093890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494" y="5248690"/>
            <a:ext cx="921298" cy="11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8" descr="Resultado de imagem para sasquatch">
            <a:extLst>
              <a:ext uri="{FF2B5EF4-FFF2-40B4-BE49-F238E27FC236}">
                <a16:creationId xmlns:a16="http://schemas.microsoft.com/office/drawing/2014/main" id="{3EBFB0EF-12F6-4813-AC00-9F76EA5EF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699" y="5544470"/>
            <a:ext cx="921298" cy="11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Resultado de imagem para chewbacca">
            <a:extLst>
              <a:ext uri="{FF2B5EF4-FFF2-40B4-BE49-F238E27FC236}">
                <a16:creationId xmlns:a16="http://schemas.microsoft.com/office/drawing/2014/main" id="{35F139DD-E137-4847-BBB6-A2E9FF8B2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375" b="98500" l="1667" r="98667">
                        <a14:foregroundMark x1="61667" y1="9750" x2="61667" y2="9750"/>
                        <a14:foregroundMark x1="49667" y1="8375" x2="49667" y2="8375"/>
                        <a14:foregroundMark x1="62333" y1="15375" x2="62333" y2="15375"/>
                        <a14:foregroundMark x1="71667" y1="15625" x2="71667" y2="15625"/>
                        <a14:foregroundMark x1="68000" y1="8625" x2="66833" y2="8625"/>
                        <a14:foregroundMark x1="59500" y1="9250" x2="59500" y2="9250"/>
                        <a14:foregroundMark x1="64667" y1="18250" x2="64667" y2="18250"/>
                        <a14:foregroundMark x1="55333" y1="10125" x2="55333" y2="10125"/>
                        <a14:foregroundMark x1="55333" y1="7000" x2="55333" y2="7000"/>
                        <a14:foregroundMark x1="42000" y1="5875" x2="42000" y2="5875"/>
                        <a14:foregroundMark x1="49000" y1="5625" x2="49000" y2="5625"/>
                        <a14:foregroundMark x1="64000" y1="11125" x2="64000" y2="11125"/>
                        <a14:foregroundMark x1="61000" y1="5875" x2="61000" y2="5875"/>
                        <a14:foregroundMark x1="52000" y1="3375" x2="52000" y2="3375"/>
                        <a14:foregroundMark x1="30667" y1="81375" x2="30667" y2="81375"/>
                        <a14:foregroundMark x1="14333" y1="71125" x2="14333" y2="71125"/>
                        <a14:foregroundMark x1="12833" y1="63500" x2="12833" y2="63500"/>
                        <a14:foregroundMark x1="24000" y1="80500" x2="24000" y2="80500"/>
                        <a14:foregroundMark x1="38500" y1="89000" x2="38500" y2="89000"/>
                        <a14:foregroundMark x1="60500" y1="90000" x2="60500" y2="90000"/>
                        <a14:foregroundMark x1="73667" y1="88375" x2="75500" y2="88125"/>
                        <a14:foregroundMark x1="80667" y1="84750" x2="80667" y2="84750"/>
                        <a14:foregroundMark x1="82667" y1="82000" x2="82667" y2="82000"/>
                        <a14:foregroundMark x1="83333" y1="74750" x2="83333" y2="74750"/>
                        <a14:foregroundMark x1="86333" y1="73250" x2="86333" y2="73250"/>
                        <a14:foregroundMark x1="93000" y1="74125" x2="93667" y2="79125"/>
                        <a14:foregroundMark x1="92667" y1="81125" x2="92333" y2="83875"/>
                        <a14:foregroundMark x1="66833" y1="92000" x2="39333" y2="94250"/>
                        <a14:foregroundMark x1="39333" y1="94250" x2="39333" y2="94250"/>
                        <a14:foregroundMark x1="25167" y1="90875" x2="25167" y2="90875"/>
                        <a14:foregroundMark x1="24667" y1="88375" x2="23667" y2="87500"/>
                        <a14:foregroundMark x1="13667" y1="77000" x2="12500" y2="76125"/>
                        <a14:foregroundMark x1="8667" y1="68250" x2="7667" y2="67375"/>
                        <a14:foregroundMark x1="5833" y1="62875" x2="5833" y2="62875"/>
                        <a14:foregroundMark x1="12167" y1="59625" x2="15500" y2="59375"/>
                        <a14:foregroundMark x1="19500" y1="59625" x2="19500" y2="59625"/>
                        <a14:foregroundMark x1="29667" y1="70250" x2="32167" y2="72375"/>
                        <a14:foregroundMark x1="32167" y1="72375" x2="32167" y2="72375"/>
                        <a14:foregroundMark x1="32167" y1="77250" x2="32167" y2="77250"/>
                        <a14:foregroundMark x1="43000" y1="87875" x2="43000" y2="87875"/>
                        <a14:foregroundMark x1="43333" y1="88375" x2="43333" y2="88375"/>
                        <a14:foregroundMark x1="16833" y1="85375" x2="16833" y2="85375"/>
                        <a14:foregroundMark x1="19167" y1="71375" x2="19167" y2="71375"/>
                        <a14:foregroundMark x1="7333" y1="70750" x2="7333" y2="70750"/>
                        <a14:foregroundMark x1="14667" y1="87500" x2="14667" y2="87500"/>
                        <a14:foregroundMark x1="26667" y1="87000" x2="26667" y2="87000"/>
                        <a14:foregroundMark x1="15833" y1="87000" x2="15833" y2="87000"/>
                        <a14:foregroundMark x1="6833" y1="83375" x2="6833" y2="83375"/>
                        <a14:foregroundMark x1="3167" y1="73500" x2="3167" y2="73500"/>
                        <a14:foregroundMark x1="12833" y1="88375" x2="12833" y2="88375"/>
                        <a14:foregroundMark x1="17333" y1="91750" x2="25167" y2="93500"/>
                        <a14:foregroundMark x1="29167" y1="94500" x2="29167" y2="94500"/>
                        <a14:foregroundMark x1="29667" y1="94500" x2="37500" y2="96000"/>
                        <a14:foregroundMark x1="53500" y1="97125" x2="56000" y2="97125"/>
                        <a14:foregroundMark x1="66500" y1="95875" x2="74000" y2="95375"/>
                        <a14:foregroundMark x1="81167" y1="93750" x2="81167" y2="93750"/>
                        <a14:foregroundMark x1="82167" y1="86500" x2="82667" y2="84500"/>
                        <a14:foregroundMark x1="83000" y1="81125" x2="83000" y2="81125"/>
                        <a14:foregroundMark x1="84167" y1="78000" x2="85167" y2="77500"/>
                        <a14:foregroundMark x1="86667" y1="77500" x2="87500" y2="77250"/>
                        <a14:foregroundMark x1="87500" y1="77250" x2="87500" y2="77250"/>
                        <a14:foregroundMark x1="98667" y1="73875" x2="98667" y2="73875"/>
                        <a14:foregroundMark x1="95333" y1="86125" x2="95333" y2="86125"/>
                        <a14:foregroundMark x1="93333" y1="95375" x2="92667" y2="96000"/>
                        <a14:foregroundMark x1="89000" y1="96500" x2="86333" y2="97000"/>
                        <a14:foregroundMark x1="24833" y1="96500" x2="24833" y2="96500"/>
                        <a14:foregroundMark x1="22833" y1="95125" x2="20667" y2="94000"/>
                        <a14:foregroundMark x1="1667" y1="86375" x2="1667" y2="86375"/>
                        <a14:foregroundMark x1="3167" y1="76125" x2="4167" y2="74125"/>
                        <a14:foregroundMark x1="5000" y1="66000" x2="5000" y2="65125"/>
                        <a14:foregroundMark x1="4167" y1="59250" x2="4167" y2="59250"/>
                        <a14:foregroundMark x1="5667" y1="87000" x2="5667" y2="88375"/>
                        <a14:foregroundMark x1="7333" y1="90125" x2="10667" y2="91500"/>
                        <a14:foregroundMark x1="14000" y1="92375" x2="15000" y2="92375"/>
                        <a14:foregroundMark x1="22833" y1="94000" x2="37833" y2="96750"/>
                        <a14:foregroundMark x1="84000" y1="98500" x2="84833" y2="98500"/>
                        <a14:foregroundMark x1="86000" y1="97375" x2="85167" y2="96250"/>
                        <a14:foregroundMark x1="79667" y1="92875" x2="79667" y2="92000"/>
                        <a14:foregroundMark x1="80333" y1="87625" x2="81833" y2="85875"/>
                        <a14:foregroundMark x1="82500" y1="83625" x2="82500" y2="83625"/>
                        <a14:foregroundMark x1="82500" y1="79750" x2="83333" y2="79375"/>
                        <a14:foregroundMark x1="83667" y1="79125" x2="83667" y2="79125"/>
                        <a14:foregroundMark x1="86000" y1="80875" x2="86333" y2="84125"/>
                        <a14:foregroundMark x1="88833" y1="94750" x2="90333" y2="97125"/>
                        <a14:foregroundMark x1="90333" y1="97125" x2="90333" y2="97125"/>
                        <a14:foregroundMark x1="94500" y1="89750" x2="95167" y2="89000"/>
                        <a14:foregroundMark x1="94833" y1="79750" x2="94167" y2="78250"/>
                        <a14:foregroundMark x1="89000" y1="67125" x2="89000" y2="67125"/>
                        <a14:foregroundMark x1="91500" y1="67625" x2="91500" y2="67625"/>
                        <a14:foregroundMark x1="96833" y1="84250" x2="96833" y2="84250"/>
                        <a14:foregroundMark x1="94500" y1="91250" x2="93667" y2="91750"/>
                        <a14:foregroundMark x1="87000" y1="93375" x2="84833" y2="94500"/>
                        <a14:foregroundMark x1="79667" y1="94500" x2="79667" y2="94500"/>
                        <a14:foregroundMark x1="75167" y1="88375" x2="77333" y2="85375"/>
                        <a14:foregroundMark x1="82167" y1="80000" x2="82167" y2="80000"/>
                        <a14:foregroundMark x1="85833" y1="78625" x2="85833" y2="78625"/>
                        <a14:foregroundMark x1="75500" y1="94875" x2="75500" y2="94875"/>
                        <a14:foregroundMark x1="75500" y1="94875" x2="75500" y2="94875"/>
                        <a14:foregroundMark x1="97833" y1="75750" x2="97833" y2="75750"/>
                        <a14:foregroundMark x1="98333" y1="76625" x2="98333" y2="76625"/>
                        <a14:foregroundMark x1="90000" y1="67125" x2="90000" y2="67125"/>
                        <a14:foregroundMark x1="91833" y1="67625" x2="91833" y2="67625"/>
                        <a14:foregroundMark x1="93000" y1="68250" x2="93000" y2="68250"/>
                        <a14:foregroundMark x1="90500" y1="67625" x2="90500" y2="67625"/>
                        <a14:foregroundMark x1="89333" y1="66625" x2="89333" y2="66625"/>
                        <a14:foregroundMark x1="90833" y1="66000" x2="90833" y2="66000"/>
                        <a14:foregroundMark x1="91833" y1="67375" x2="91833" y2="67375"/>
                        <a14:foregroundMark x1="91833" y1="69375" x2="91833" y2="70000"/>
                        <a14:foregroundMark x1="97833" y1="73000" x2="97833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083" y="4037941"/>
            <a:ext cx="1389532" cy="18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7805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m">
            <a:extLst>
              <a:ext uri="{FF2B5EF4-FFF2-40B4-BE49-F238E27FC236}">
                <a16:creationId xmlns:a16="http://schemas.microsoft.com/office/drawing/2014/main" id="{26285ADC-6A1B-4ECC-A8DE-C8093EAE2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81" y="565054"/>
            <a:ext cx="1920559" cy="240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804D970-0FFE-4734-8D79-4D4EC954C731}"/>
              </a:ext>
            </a:extLst>
          </p:cNvPr>
          <p:cNvSpPr txBox="1"/>
          <p:nvPr/>
        </p:nvSpPr>
        <p:spPr>
          <a:xfrm>
            <a:off x="953880" y="3070746"/>
            <a:ext cx="27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Joseph </a:t>
            </a:r>
            <a:r>
              <a:rPr lang="pt-BR" dirty="0" err="1"/>
              <a:t>Grinell</a:t>
            </a:r>
            <a:r>
              <a:rPr lang="pt-BR" dirty="0"/>
              <a:t> (1917, 1928)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A573D8-1F4D-454C-B402-607295941F8F}"/>
              </a:ext>
            </a:extLst>
          </p:cNvPr>
          <p:cNvSpPr txBox="1"/>
          <p:nvPr/>
        </p:nvSpPr>
        <p:spPr>
          <a:xfrm>
            <a:off x="3698541" y="382978"/>
            <a:ext cx="75608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Nicho como uma unidade espacial (nicho </a:t>
            </a:r>
            <a:r>
              <a:rPr lang="pt-BR" b="1" dirty="0" err="1"/>
              <a:t>cenopoético</a:t>
            </a:r>
            <a:r>
              <a:rPr lang="pt-BR" b="1" dirty="0"/>
              <a:t>)</a:t>
            </a:r>
          </a:p>
          <a:p>
            <a:endParaRPr lang="pt-BR" b="1" dirty="0"/>
          </a:p>
          <a:p>
            <a:pPr marL="285750" indent="-285750">
              <a:buFontTx/>
              <a:buChar char="-"/>
            </a:pPr>
            <a:r>
              <a:rPr lang="pt-BR" dirty="0"/>
              <a:t>Área total dentro da qual cada espécie é mantida por suas limitações estruturais e instintivas (controle ambiental)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Nenhum par de espécies no mesmo território geral pode ocupar por muito tempo o mesmo nicho ecológico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Coloca o nicho como uma propriedade do ambiente e não do seu ocupante (relação área vs. Ambiente)</a:t>
            </a:r>
          </a:p>
          <a:p>
            <a:endParaRPr lang="pt-BR" dirty="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3C7809F-286B-479E-AD49-B033CF61A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96" y="4007037"/>
            <a:ext cx="2309413" cy="212080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385A66D-AFA3-41B7-809F-8EE3C84F0BFC}"/>
              </a:ext>
            </a:extLst>
          </p:cNvPr>
          <p:cNvSpPr/>
          <p:nvPr/>
        </p:nvSpPr>
        <p:spPr>
          <a:xfrm>
            <a:off x="9542567" y="4063168"/>
            <a:ext cx="441777" cy="1286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ABEA2134-F939-439D-9EB0-0F8C18EA0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737" y="3522299"/>
            <a:ext cx="2561423" cy="2931362"/>
          </a:xfrm>
          <a:prstGeom prst="rect">
            <a:avLst/>
          </a:prstGeom>
        </p:spPr>
      </p:pic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C3CD0056-BA93-4536-AC97-22D9F8200AB4}"/>
              </a:ext>
            </a:extLst>
          </p:cNvPr>
          <p:cNvCxnSpPr>
            <a:cxnSpLocks/>
          </p:cNvCxnSpPr>
          <p:nvPr/>
        </p:nvCxnSpPr>
        <p:spPr>
          <a:xfrm flipV="1">
            <a:off x="2756849" y="5067441"/>
            <a:ext cx="17196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9216674-7157-4AF3-AADE-892D8930E0BE}"/>
              </a:ext>
            </a:extLst>
          </p:cNvPr>
          <p:cNvSpPr txBox="1"/>
          <p:nvPr/>
        </p:nvSpPr>
        <p:spPr>
          <a:xfrm>
            <a:off x="7666307" y="4568093"/>
            <a:ext cx="3593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Dualidade entre condições abióticas e distribuição da espécie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BE332955-9CB1-48F7-8065-2AF5A8503294}"/>
              </a:ext>
            </a:extLst>
          </p:cNvPr>
          <p:cNvSpPr/>
          <p:nvPr/>
        </p:nvSpPr>
        <p:spPr>
          <a:xfrm>
            <a:off x="10062066" y="5558351"/>
            <a:ext cx="1197336" cy="113899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518FC23-62E3-4BA6-ACB2-3024A617EBB5}"/>
              </a:ext>
            </a:extLst>
          </p:cNvPr>
          <p:cNvSpPr/>
          <p:nvPr/>
        </p:nvSpPr>
        <p:spPr>
          <a:xfrm>
            <a:off x="10872192" y="5550092"/>
            <a:ext cx="1197336" cy="113899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69659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m para charles elton">
            <a:extLst>
              <a:ext uri="{FF2B5EF4-FFF2-40B4-BE49-F238E27FC236}">
                <a16:creationId xmlns:a16="http://schemas.microsoft.com/office/drawing/2014/main" id="{E4FFB9C1-3E29-43EB-AAA3-76AA675FE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21" y="617207"/>
            <a:ext cx="1793338" cy="22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F899263-9AC6-4789-8082-6F6BABE3CFEA}"/>
              </a:ext>
            </a:extLst>
          </p:cNvPr>
          <p:cNvSpPr txBox="1"/>
          <p:nvPr/>
        </p:nvSpPr>
        <p:spPr>
          <a:xfrm>
            <a:off x="726914" y="3037578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Charles Elton (1927)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70921A-962A-45A2-97FF-040978288A96}"/>
              </a:ext>
            </a:extLst>
          </p:cNvPr>
          <p:cNvSpPr txBox="1"/>
          <p:nvPr/>
        </p:nvSpPr>
        <p:spPr>
          <a:xfrm>
            <a:off x="3166282" y="544588"/>
            <a:ext cx="8528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Foco no papel funcional da espécie dentro da cadeia trófica (nicho </a:t>
            </a:r>
            <a:r>
              <a:rPr lang="pt-BR" b="1" dirty="0" err="1"/>
              <a:t>bionômico</a:t>
            </a:r>
            <a:r>
              <a:rPr lang="pt-BR" b="1" dirty="0"/>
              <a:t>)</a:t>
            </a:r>
          </a:p>
          <a:p>
            <a:endParaRPr lang="pt-BR" b="1" dirty="0"/>
          </a:p>
          <a:p>
            <a:pPr marL="285750" indent="-285750">
              <a:buFontTx/>
              <a:buChar char="-"/>
            </a:pPr>
            <a:r>
              <a:rPr lang="pt-BR" i="1" dirty="0"/>
              <a:t>Status</a:t>
            </a:r>
            <a:r>
              <a:rPr lang="pt-BR" dirty="0"/>
              <a:t> funcional de uma espécie em sua comunidade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Não considerou a questão abiótica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/>
              <a:t>Nicho como uma propriedade da comunidade biótica e não de seu ocupante</a:t>
            </a:r>
          </a:p>
          <a:p>
            <a:pPr marL="285750" indent="-285750">
              <a:buFontTx/>
              <a:buChar char="-"/>
            </a:pPr>
            <a:endParaRPr lang="pt-BR" dirty="0"/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6E75EF00-6DFC-445F-BC9D-B1280241A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909" y="3584331"/>
            <a:ext cx="5386551" cy="2666343"/>
          </a:xfrm>
          <a:prstGeom prst="rect">
            <a:avLst/>
          </a:prstGeom>
          <a:ln w="2286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BAABA6-51ED-4974-B99B-AC66D16AC49C}"/>
              </a:ext>
            </a:extLst>
          </p:cNvPr>
          <p:cNvSpPr txBox="1"/>
          <p:nvPr/>
        </p:nvSpPr>
        <p:spPr>
          <a:xfrm>
            <a:off x="5471494" y="3126289"/>
            <a:ext cx="255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/>
              <a:t>Complementar a </a:t>
            </a:r>
            <a:r>
              <a:rPr lang="pt-BR" b="1" u="sng" dirty="0" err="1"/>
              <a:t>Grinell</a:t>
            </a:r>
            <a:r>
              <a:rPr lang="pt-BR" u="sng" dirty="0"/>
              <a:t>! 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B649E59-F4FD-4DB8-9578-CA7FC70B7E92}"/>
              </a:ext>
            </a:extLst>
          </p:cNvPr>
          <p:cNvSpPr/>
          <p:nvPr/>
        </p:nvSpPr>
        <p:spPr>
          <a:xfrm>
            <a:off x="10763303" y="5536941"/>
            <a:ext cx="1197336" cy="113899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7402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87F730D-D8EA-48FA-9093-AE8956490B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1BDAB4F-E73C-47A1-A5AA-72608B381BF4}"/>
              </a:ext>
            </a:extLst>
          </p:cNvPr>
          <p:cNvSpPr txBox="1"/>
          <p:nvPr/>
        </p:nvSpPr>
        <p:spPr>
          <a:xfrm>
            <a:off x="685800" y="569853"/>
            <a:ext cx="352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Marília Melo Favalesso</a:t>
            </a:r>
          </a:p>
          <a:p>
            <a:r>
              <a:rPr lang="pt-BR" sz="2400" dirty="0"/>
              <a:t>mariliabioufpr@gmail.com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4895C6-C329-4660-98A5-8C5F77A23D7C}"/>
              </a:ext>
            </a:extLst>
          </p:cNvPr>
          <p:cNvSpPr txBox="1"/>
          <p:nvPr/>
        </p:nvSpPr>
        <p:spPr>
          <a:xfrm>
            <a:off x="685800" y="1400850"/>
            <a:ext cx="104339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Bióloga (bacharelado) – Universidade Federal do Paraná, setor Palotina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Mestranda em Conservação e Manejo de Recurso Naturais – Universidade Estadual do Oeste do Paraná, Campus Cascavel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Pesquisadora no Instituto de Medicina Tropical de Argentina (</a:t>
            </a:r>
            <a:r>
              <a:rPr lang="pt-BR" sz="2000" dirty="0" err="1"/>
              <a:t>InMet</a:t>
            </a:r>
            <a:r>
              <a:rPr lang="pt-BR" sz="2000" dirty="0"/>
              <a:t>) – Bolsa de doutorado CONICET Argentina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97F72F8-07BC-4AFF-8936-A9FE344EC843}"/>
              </a:ext>
            </a:extLst>
          </p:cNvPr>
          <p:cNvSpPr txBox="1"/>
          <p:nvPr/>
        </p:nvSpPr>
        <p:spPr>
          <a:xfrm>
            <a:off x="685800" y="3405976"/>
            <a:ext cx="45259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Ana Tereza Bittencourt Guimarães</a:t>
            </a:r>
          </a:p>
          <a:p>
            <a:r>
              <a:rPr lang="pt-BR" sz="2400" dirty="0"/>
              <a:t>anatbguimaraes@gmail.com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9DC25D-6A4A-4B18-B215-0C88A5ADDB6B}"/>
              </a:ext>
            </a:extLst>
          </p:cNvPr>
          <p:cNvSpPr txBox="1"/>
          <p:nvPr/>
        </p:nvSpPr>
        <p:spPr>
          <a:xfrm>
            <a:off x="685800" y="4236973"/>
            <a:ext cx="104339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Bióloga (bacharelado/licenciatura) – Universidade Federal do Paraná, setor Curitiba (1998)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Mestre em Ciências, área de concentração em Zoologia – Universidade Federal do Paraná, setor Curitiba (2000)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Doutora em Ciências, área de concentração em Ecologia e Recursos Naturais – Universidade Federal de São Carlos (2009)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Professora da Universidade Estadual do Oeste do Paraná, Campus Cascavel</a:t>
            </a:r>
          </a:p>
        </p:txBody>
      </p:sp>
    </p:spTree>
    <p:extLst>
      <p:ext uri="{BB962C8B-B14F-4D97-AF65-F5344CB8AC3E}">
        <p14:creationId xmlns:p14="http://schemas.microsoft.com/office/powerpoint/2010/main" val="2280672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0E799F67-DA09-4E13-B6EB-FBBA762541FA}"/>
              </a:ext>
            </a:extLst>
          </p:cNvPr>
          <p:cNvSpPr txBox="1"/>
          <p:nvPr/>
        </p:nvSpPr>
        <p:spPr>
          <a:xfrm>
            <a:off x="843345" y="2866452"/>
            <a:ext cx="191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Hutchinson</a:t>
            </a:r>
            <a:r>
              <a:rPr lang="pt-BR" dirty="0"/>
              <a:t> (1957)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12ED5F-F671-48CE-9E8B-151D17EE12D0}"/>
              </a:ext>
            </a:extLst>
          </p:cNvPr>
          <p:cNvSpPr txBox="1"/>
          <p:nvPr/>
        </p:nvSpPr>
        <p:spPr>
          <a:xfrm>
            <a:off x="3198366" y="412858"/>
            <a:ext cx="7560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      Nicho multidimensional (</a:t>
            </a:r>
            <a:r>
              <a:rPr lang="pt-BR" b="1" dirty="0" err="1"/>
              <a:t>hipervolume</a:t>
            </a:r>
            <a:r>
              <a:rPr lang="pt-BR" b="1" dirty="0"/>
              <a:t>)</a:t>
            </a:r>
          </a:p>
          <a:p>
            <a:endParaRPr lang="pt-BR" b="1" dirty="0"/>
          </a:p>
          <a:p>
            <a:pPr algn="ctr"/>
            <a:r>
              <a:rPr lang="pt-BR" dirty="0"/>
              <a:t>“(...) Definido por todos os fatores limitantes que interferem na ocorrência de uma dada espécie em um dado local (...)”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“(...) As condições nas quais as espécies poderiam viver são geralmente mais amplas do que as condições onde elas de fato vivem, e isso é devido frequentemente as interações bióticas (...)”</a:t>
            </a:r>
          </a:p>
          <a:p>
            <a:pPr marL="285750" indent="-285750">
              <a:buFontTx/>
              <a:buChar char="-"/>
            </a:pPr>
            <a:endParaRPr lang="pt-BR" dirty="0"/>
          </a:p>
        </p:txBody>
      </p:sp>
      <p:pic>
        <p:nvPicPr>
          <p:cNvPr id="5122" name="Picture 2" descr="Resultado de imagem para hutchinson niche">
            <a:extLst>
              <a:ext uri="{FF2B5EF4-FFF2-40B4-BE49-F238E27FC236}">
                <a16:creationId xmlns:a16="http://schemas.microsoft.com/office/drawing/2014/main" id="{0112C904-2558-4E79-A8FE-D8DA641A5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6" y="448336"/>
            <a:ext cx="1779998" cy="23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8CE391A-B547-4A5E-B4F5-31AE6BC3B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735" y="3129911"/>
            <a:ext cx="4101199" cy="333037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50CD90B-2151-499E-96DB-97B0B851B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991" y="3222244"/>
            <a:ext cx="1731067" cy="15482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916C3E5-236C-4E0D-9C3E-EF5615ECFC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428" y="4862825"/>
            <a:ext cx="1592192" cy="1432672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431D24-CE94-4F6D-B07C-AB66EB94A6D2}"/>
              </a:ext>
            </a:extLst>
          </p:cNvPr>
          <p:cNvSpPr txBox="1"/>
          <p:nvPr/>
        </p:nvSpPr>
        <p:spPr>
          <a:xfrm>
            <a:off x="3669303" y="2858677"/>
            <a:ext cx="201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Nicho n-dimensões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AC78EB9-5E45-48C7-95E6-4DDB8DFA9F22}"/>
              </a:ext>
            </a:extLst>
          </p:cNvPr>
          <p:cNvSpPr txBox="1"/>
          <p:nvPr/>
        </p:nvSpPr>
        <p:spPr>
          <a:xfrm>
            <a:off x="7207149" y="2866452"/>
            <a:ext cx="1951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Abiótico </a:t>
            </a:r>
            <a:r>
              <a:rPr lang="pt-BR" b="1" dirty="0" err="1"/>
              <a:t>vs</a:t>
            </a:r>
            <a:r>
              <a:rPr lang="pt-BR" b="1" dirty="0"/>
              <a:t> Biótico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7E8396E8-E35C-43B0-A2C8-8D6F83DCB7C8}"/>
              </a:ext>
            </a:extLst>
          </p:cNvPr>
          <p:cNvSpPr/>
          <p:nvPr/>
        </p:nvSpPr>
        <p:spPr>
          <a:xfrm>
            <a:off x="10763303" y="5536941"/>
            <a:ext cx="1197336" cy="113899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7D2F3D6-A4EF-4A0B-B674-76558C7EB88B}"/>
              </a:ext>
            </a:extLst>
          </p:cNvPr>
          <p:cNvSpPr/>
          <p:nvPr/>
        </p:nvSpPr>
        <p:spPr>
          <a:xfrm>
            <a:off x="9928211" y="5536941"/>
            <a:ext cx="1197336" cy="113899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24" name="Picture 18" descr="Resultado de imagem para sasquatch">
            <a:extLst>
              <a:ext uri="{FF2B5EF4-FFF2-40B4-BE49-F238E27FC236}">
                <a16:creationId xmlns:a16="http://schemas.microsoft.com/office/drawing/2014/main" id="{548B03E6-8FAD-4C58-8D6D-5B12E3230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81" y="3573417"/>
            <a:ext cx="2008134" cy="25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89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A5DFEB1-5D12-4ACF-AD98-F1F9D84A8182}"/>
              </a:ext>
            </a:extLst>
          </p:cNvPr>
          <p:cNvGrpSpPr/>
          <p:nvPr/>
        </p:nvGrpSpPr>
        <p:grpSpPr>
          <a:xfrm>
            <a:off x="3119724" y="479326"/>
            <a:ext cx="6710970" cy="5921474"/>
            <a:chOff x="3976591" y="1269740"/>
            <a:chExt cx="4656169" cy="4280828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D457F90-FF5A-43C2-8A02-A3EBAE32E17C}"/>
                </a:ext>
              </a:extLst>
            </p:cNvPr>
            <p:cNvGrpSpPr/>
            <p:nvPr/>
          </p:nvGrpSpPr>
          <p:grpSpPr>
            <a:xfrm>
              <a:off x="3976591" y="1269740"/>
              <a:ext cx="4656169" cy="2644534"/>
              <a:chOff x="4473896" y="1911425"/>
              <a:chExt cx="2032428" cy="1138990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6394CF1F-AAD1-421E-ABE1-5E8AD22A4330}"/>
                  </a:ext>
                </a:extLst>
              </p:cNvPr>
              <p:cNvSpPr/>
              <p:nvPr/>
            </p:nvSpPr>
            <p:spPr>
              <a:xfrm>
                <a:off x="5308988" y="1911425"/>
                <a:ext cx="1197336" cy="1138990"/>
              </a:xfrm>
              <a:prstGeom prst="ellipse">
                <a:avLst/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B80EAEF4-3C95-42F7-B3AC-A4E794203EE1}"/>
                  </a:ext>
                </a:extLst>
              </p:cNvPr>
              <p:cNvSpPr/>
              <p:nvPr/>
            </p:nvSpPr>
            <p:spPr>
              <a:xfrm>
                <a:off x="4473896" y="1911425"/>
                <a:ext cx="1197336" cy="1138990"/>
              </a:xfrm>
              <a:prstGeom prst="ellipse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</p:grp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E9871D3B-C358-4167-A4AA-6AA9C26AEE81}"/>
                </a:ext>
              </a:extLst>
            </p:cNvPr>
            <p:cNvSpPr/>
            <p:nvPr/>
          </p:nvSpPr>
          <p:spPr>
            <a:xfrm>
              <a:off x="5021180" y="3007894"/>
              <a:ext cx="2566736" cy="2542674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M</a:t>
              </a:r>
            </a:p>
          </p:txBody>
        </p:sp>
      </p:grpSp>
      <p:pic>
        <p:nvPicPr>
          <p:cNvPr id="34" name="Picture 4" descr="Resultado de imagem para sol">
            <a:extLst>
              <a:ext uri="{FF2B5EF4-FFF2-40B4-BE49-F238E27FC236}">
                <a16:creationId xmlns:a16="http://schemas.microsoft.com/office/drawing/2014/main" id="{AFA75ADC-1AD4-47CB-9AB2-0CA3A3BE7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13" y="1082292"/>
            <a:ext cx="1136518" cy="118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sultado de imagem para nuvem">
            <a:extLst>
              <a:ext uri="{FF2B5EF4-FFF2-40B4-BE49-F238E27FC236}">
                <a16:creationId xmlns:a16="http://schemas.microsoft.com/office/drawing/2014/main" id="{793FD0D4-4520-4219-A408-31B99F7E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617" y="2485670"/>
            <a:ext cx="1379750" cy="77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Resultado de imagem para planta">
            <a:extLst>
              <a:ext uri="{FF2B5EF4-FFF2-40B4-BE49-F238E27FC236}">
                <a16:creationId xmlns:a16="http://schemas.microsoft.com/office/drawing/2014/main" id="{E558F70B-95EC-402F-911A-F35139E5C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87" y="2204320"/>
            <a:ext cx="1335934" cy="1335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esultado de imagem para paca vetor">
            <a:extLst>
              <a:ext uri="{FF2B5EF4-FFF2-40B4-BE49-F238E27FC236}">
                <a16:creationId xmlns:a16="http://schemas.microsoft.com/office/drawing/2014/main" id="{55046BC3-FD5C-4E49-AE70-A5CF10221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" t="23295" r="69403" b="10970"/>
          <a:stretch/>
        </p:blipFill>
        <p:spPr bwMode="auto">
          <a:xfrm>
            <a:off x="6860462" y="564911"/>
            <a:ext cx="1349798" cy="129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Elipse 37">
            <a:extLst>
              <a:ext uri="{FF2B5EF4-FFF2-40B4-BE49-F238E27FC236}">
                <a16:creationId xmlns:a16="http://schemas.microsoft.com/office/drawing/2014/main" id="{2D156E71-3102-4F9D-9DB4-C078A2AEEA1B}"/>
              </a:ext>
            </a:extLst>
          </p:cNvPr>
          <p:cNvSpPr/>
          <p:nvPr/>
        </p:nvSpPr>
        <p:spPr>
          <a:xfrm>
            <a:off x="6327790" y="2976624"/>
            <a:ext cx="356461" cy="38745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A09C9BD-EB86-45B7-85A9-6ED819F3C7E6}"/>
              </a:ext>
            </a:extLst>
          </p:cNvPr>
          <p:cNvSpPr txBox="1"/>
          <p:nvPr/>
        </p:nvSpPr>
        <p:spPr>
          <a:xfrm>
            <a:off x="15066" y="6077634"/>
            <a:ext cx="2779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Diagrama BAM 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Soberón</a:t>
            </a:r>
            <a:r>
              <a:rPr lang="pt-BR" dirty="0"/>
              <a:t> &amp; Peterson, 2005)</a:t>
            </a:r>
          </a:p>
        </p:txBody>
      </p:sp>
      <p:pic>
        <p:nvPicPr>
          <p:cNvPr id="40" name="Picture 18" descr="Resultado de imagem para sasquatch">
            <a:extLst>
              <a:ext uri="{FF2B5EF4-FFF2-40B4-BE49-F238E27FC236}">
                <a16:creationId xmlns:a16="http://schemas.microsoft.com/office/drawing/2014/main" id="{00EA5E69-38CE-4652-A3E3-E2DD9E7B3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154" y="4779779"/>
            <a:ext cx="1241319" cy="15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Resultado de imagem para chewbacca">
            <a:extLst>
              <a:ext uri="{FF2B5EF4-FFF2-40B4-BE49-F238E27FC236}">
                <a16:creationId xmlns:a16="http://schemas.microsoft.com/office/drawing/2014/main" id="{E7408F49-EB3B-4093-944A-19DFB6A35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375" b="98500" l="1667" r="98667">
                        <a14:foregroundMark x1="61667" y1="9750" x2="61667" y2="9750"/>
                        <a14:foregroundMark x1="49667" y1="8375" x2="49667" y2="8375"/>
                        <a14:foregroundMark x1="62333" y1="15375" x2="62333" y2="15375"/>
                        <a14:foregroundMark x1="71667" y1="15625" x2="71667" y2="15625"/>
                        <a14:foregroundMark x1="68000" y1="8625" x2="66833" y2="8625"/>
                        <a14:foregroundMark x1="59500" y1="9250" x2="59500" y2="9250"/>
                        <a14:foregroundMark x1="64667" y1="18250" x2="64667" y2="18250"/>
                        <a14:foregroundMark x1="55333" y1="10125" x2="55333" y2="10125"/>
                        <a14:foregroundMark x1="55333" y1="7000" x2="55333" y2="7000"/>
                        <a14:foregroundMark x1="42000" y1="5875" x2="42000" y2="5875"/>
                        <a14:foregroundMark x1="49000" y1="5625" x2="49000" y2="5625"/>
                        <a14:foregroundMark x1="64000" y1="11125" x2="64000" y2="11125"/>
                        <a14:foregroundMark x1="61000" y1="5875" x2="61000" y2="5875"/>
                        <a14:foregroundMark x1="52000" y1="3375" x2="52000" y2="3375"/>
                        <a14:foregroundMark x1="30667" y1="81375" x2="30667" y2="81375"/>
                        <a14:foregroundMark x1="14333" y1="71125" x2="14333" y2="71125"/>
                        <a14:foregroundMark x1="12833" y1="63500" x2="12833" y2="63500"/>
                        <a14:foregroundMark x1="24000" y1="80500" x2="24000" y2="80500"/>
                        <a14:foregroundMark x1="38500" y1="89000" x2="38500" y2="89000"/>
                        <a14:foregroundMark x1="60500" y1="90000" x2="60500" y2="90000"/>
                        <a14:foregroundMark x1="73667" y1="88375" x2="75500" y2="88125"/>
                        <a14:foregroundMark x1="80667" y1="84750" x2="80667" y2="84750"/>
                        <a14:foregroundMark x1="82667" y1="82000" x2="82667" y2="82000"/>
                        <a14:foregroundMark x1="83333" y1="74750" x2="83333" y2="74750"/>
                        <a14:foregroundMark x1="86333" y1="73250" x2="86333" y2="73250"/>
                        <a14:foregroundMark x1="93000" y1="74125" x2="93667" y2="79125"/>
                        <a14:foregroundMark x1="92667" y1="81125" x2="92333" y2="83875"/>
                        <a14:foregroundMark x1="66833" y1="92000" x2="39333" y2="94250"/>
                        <a14:foregroundMark x1="39333" y1="94250" x2="39333" y2="94250"/>
                        <a14:foregroundMark x1="25167" y1="90875" x2="25167" y2="90875"/>
                        <a14:foregroundMark x1="24667" y1="88375" x2="23667" y2="87500"/>
                        <a14:foregroundMark x1="13667" y1="77000" x2="12500" y2="76125"/>
                        <a14:foregroundMark x1="8667" y1="68250" x2="7667" y2="67375"/>
                        <a14:foregroundMark x1="5833" y1="62875" x2="5833" y2="62875"/>
                        <a14:foregroundMark x1="12167" y1="59625" x2="15500" y2="59375"/>
                        <a14:foregroundMark x1="19500" y1="59625" x2="19500" y2="59625"/>
                        <a14:foregroundMark x1="29667" y1="70250" x2="32167" y2="72375"/>
                        <a14:foregroundMark x1="32167" y1="72375" x2="32167" y2="72375"/>
                        <a14:foregroundMark x1="32167" y1="77250" x2="32167" y2="77250"/>
                        <a14:foregroundMark x1="43000" y1="87875" x2="43000" y2="87875"/>
                        <a14:foregroundMark x1="43333" y1="88375" x2="43333" y2="88375"/>
                        <a14:foregroundMark x1="16833" y1="85375" x2="16833" y2="85375"/>
                        <a14:foregroundMark x1="19167" y1="71375" x2="19167" y2="71375"/>
                        <a14:foregroundMark x1="7333" y1="70750" x2="7333" y2="70750"/>
                        <a14:foregroundMark x1="14667" y1="87500" x2="14667" y2="87500"/>
                        <a14:foregroundMark x1="26667" y1="87000" x2="26667" y2="87000"/>
                        <a14:foregroundMark x1="15833" y1="87000" x2="15833" y2="87000"/>
                        <a14:foregroundMark x1="6833" y1="83375" x2="6833" y2="83375"/>
                        <a14:foregroundMark x1="3167" y1="73500" x2="3167" y2="73500"/>
                        <a14:foregroundMark x1="12833" y1="88375" x2="12833" y2="88375"/>
                        <a14:foregroundMark x1="17333" y1="91750" x2="25167" y2="93500"/>
                        <a14:foregroundMark x1="29167" y1="94500" x2="29167" y2="94500"/>
                        <a14:foregroundMark x1="29667" y1="94500" x2="37500" y2="96000"/>
                        <a14:foregroundMark x1="53500" y1="97125" x2="56000" y2="97125"/>
                        <a14:foregroundMark x1="66500" y1="95875" x2="74000" y2="95375"/>
                        <a14:foregroundMark x1="81167" y1="93750" x2="81167" y2="93750"/>
                        <a14:foregroundMark x1="82167" y1="86500" x2="82667" y2="84500"/>
                        <a14:foregroundMark x1="83000" y1="81125" x2="83000" y2="81125"/>
                        <a14:foregroundMark x1="84167" y1="78000" x2="85167" y2="77500"/>
                        <a14:foregroundMark x1="86667" y1="77500" x2="87500" y2="77250"/>
                        <a14:foregroundMark x1="87500" y1="77250" x2="87500" y2="77250"/>
                        <a14:foregroundMark x1="98667" y1="73875" x2="98667" y2="73875"/>
                        <a14:foregroundMark x1="95333" y1="86125" x2="95333" y2="86125"/>
                        <a14:foregroundMark x1="93333" y1="95375" x2="92667" y2="96000"/>
                        <a14:foregroundMark x1="89000" y1="96500" x2="86333" y2="97000"/>
                        <a14:foregroundMark x1="24833" y1="96500" x2="24833" y2="96500"/>
                        <a14:foregroundMark x1="22833" y1="95125" x2="20667" y2="94000"/>
                        <a14:foregroundMark x1="1667" y1="86375" x2="1667" y2="86375"/>
                        <a14:foregroundMark x1="3167" y1="76125" x2="4167" y2="74125"/>
                        <a14:foregroundMark x1="5000" y1="66000" x2="5000" y2="65125"/>
                        <a14:foregroundMark x1="4167" y1="59250" x2="4167" y2="59250"/>
                        <a14:foregroundMark x1="5667" y1="87000" x2="5667" y2="88375"/>
                        <a14:foregroundMark x1="7333" y1="90125" x2="10667" y2="91500"/>
                        <a14:foregroundMark x1="14000" y1="92375" x2="15000" y2="92375"/>
                        <a14:foregroundMark x1="22833" y1="94000" x2="37833" y2="96750"/>
                        <a14:foregroundMark x1="84000" y1="98500" x2="84833" y2="98500"/>
                        <a14:foregroundMark x1="86000" y1="97375" x2="85167" y2="96250"/>
                        <a14:foregroundMark x1="79667" y1="92875" x2="79667" y2="92000"/>
                        <a14:foregroundMark x1="80333" y1="87625" x2="81833" y2="85875"/>
                        <a14:foregroundMark x1="82500" y1="83625" x2="82500" y2="83625"/>
                        <a14:foregroundMark x1="82500" y1="79750" x2="83333" y2="79375"/>
                        <a14:foregroundMark x1="83667" y1="79125" x2="83667" y2="79125"/>
                        <a14:foregroundMark x1="86000" y1="80875" x2="86333" y2="84125"/>
                        <a14:foregroundMark x1="88833" y1="94750" x2="90333" y2="97125"/>
                        <a14:foregroundMark x1="90333" y1="97125" x2="90333" y2="97125"/>
                        <a14:foregroundMark x1="94500" y1="89750" x2="95167" y2="89000"/>
                        <a14:foregroundMark x1="94833" y1="79750" x2="94167" y2="78250"/>
                        <a14:foregroundMark x1="89000" y1="67125" x2="89000" y2="67125"/>
                        <a14:foregroundMark x1="91500" y1="67625" x2="91500" y2="67625"/>
                        <a14:foregroundMark x1="96833" y1="84250" x2="96833" y2="84250"/>
                        <a14:foregroundMark x1="94500" y1="91250" x2="93667" y2="91750"/>
                        <a14:foregroundMark x1="87000" y1="93375" x2="84833" y2="94500"/>
                        <a14:foregroundMark x1="79667" y1="94500" x2="79667" y2="94500"/>
                        <a14:foregroundMark x1="75167" y1="88375" x2="77333" y2="85375"/>
                        <a14:foregroundMark x1="82167" y1="80000" x2="82167" y2="80000"/>
                        <a14:foregroundMark x1="85833" y1="78625" x2="85833" y2="78625"/>
                        <a14:foregroundMark x1="75500" y1="94875" x2="75500" y2="94875"/>
                        <a14:foregroundMark x1="75500" y1="94875" x2="75500" y2="94875"/>
                        <a14:foregroundMark x1="97833" y1="75750" x2="97833" y2="75750"/>
                        <a14:foregroundMark x1="98333" y1="76625" x2="98333" y2="76625"/>
                        <a14:foregroundMark x1="90000" y1="67125" x2="90000" y2="67125"/>
                        <a14:foregroundMark x1="91833" y1="67625" x2="91833" y2="67625"/>
                        <a14:foregroundMark x1="93000" y1="68250" x2="93000" y2="68250"/>
                        <a14:foregroundMark x1="90500" y1="67625" x2="90500" y2="67625"/>
                        <a14:foregroundMark x1="89333" y1="66625" x2="89333" y2="66625"/>
                        <a14:foregroundMark x1="90833" y1="66000" x2="90833" y2="66000"/>
                        <a14:foregroundMark x1="91833" y1="67375" x2="91833" y2="67375"/>
                        <a14:foregroundMark x1="91833" y1="69375" x2="91833" y2="70000"/>
                        <a14:foregroundMark x1="97833" y1="73000" x2="97833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784" y="916363"/>
            <a:ext cx="1093339" cy="14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6E00576-1408-4983-8F07-F5C57B9234DF}"/>
              </a:ext>
            </a:extLst>
          </p:cNvPr>
          <p:cNvSpPr/>
          <p:nvPr/>
        </p:nvSpPr>
        <p:spPr>
          <a:xfrm>
            <a:off x="2794993" y="244929"/>
            <a:ext cx="7230749" cy="6356951"/>
          </a:xfrm>
          <a:prstGeom prst="rect">
            <a:avLst/>
          </a:prstGeom>
          <a:noFill/>
          <a:ln>
            <a:solidFill>
              <a:srgbClr val="DAA9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02F359-47F7-406B-80BA-917A3E374D26}"/>
              </a:ext>
            </a:extLst>
          </p:cNvPr>
          <p:cNvSpPr txBox="1"/>
          <p:nvPr/>
        </p:nvSpPr>
        <p:spPr>
          <a:xfrm>
            <a:off x="9387123" y="64008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1361524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32D69EA-D58C-490E-A102-138FDD17E6BA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5357CD-9C2E-4269-B757-3DE968FFC3C7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8196" name="Picture 4" descr="Resultado de imagem para mundo">
            <a:extLst>
              <a:ext uri="{FF2B5EF4-FFF2-40B4-BE49-F238E27FC236}">
                <a16:creationId xmlns:a16="http://schemas.microsoft.com/office/drawing/2014/main" id="{DA32258D-C799-4CA0-80C0-18219CD5D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1AD27F3-3CCF-4B5E-B6B0-A44D96048324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6FBDE38-FB44-40B7-9127-4E781812AC09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8" descr="Resultado de imagem para sasquatch">
            <a:extLst>
              <a:ext uri="{FF2B5EF4-FFF2-40B4-BE49-F238E27FC236}">
                <a16:creationId xmlns:a16="http://schemas.microsoft.com/office/drawing/2014/main" id="{4AAAB3ED-E6A6-4F8B-9B4C-4033090FD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511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D56B403-CBB4-4576-A641-10AF603A1AE9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D38E2D0-1C8E-41BA-B891-B817489875E8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6" name="Picture 4" descr="Resultado de imagem para mundo">
            <a:extLst>
              <a:ext uri="{FF2B5EF4-FFF2-40B4-BE49-F238E27FC236}">
                <a16:creationId xmlns:a16="http://schemas.microsoft.com/office/drawing/2014/main" id="{AD75E040-119B-4E21-BBA3-F78CEEF5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0A6F311-8560-4BB6-84E3-D96A56CEA5C4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137DFE7-5750-4ABF-B944-D5BEC977EECF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9DC6D9C5-25AF-43F9-98B9-9C6FBF372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AA8202-7FDC-4F22-8D10-DDEAA1A30799}"/>
              </a:ext>
            </a:extLst>
          </p:cNvPr>
          <p:cNvSpPr/>
          <p:nvPr/>
        </p:nvSpPr>
        <p:spPr>
          <a:xfrm>
            <a:off x="4440956" y="1176903"/>
            <a:ext cx="3611105" cy="276063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1" name="Seta: para Cima 20">
            <a:extLst>
              <a:ext uri="{FF2B5EF4-FFF2-40B4-BE49-F238E27FC236}">
                <a16:creationId xmlns:a16="http://schemas.microsoft.com/office/drawing/2014/main" id="{91AE43E7-2A74-4D1C-89C6-682831F64E98}"/>
              </a:ext>
            </a:extLst>
          </p:cNvPr>
          <p:cNvSpPr/>
          <p:nvPr/>
        </p:nvSpPr>
        <p:spPr>
          <a:xfrm>
            <a:off x="7090389" y="1709788"/>
            <a:ext cx="604434" cy="120331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51A71F98-154F-4656-8255-4D2CA3AF5E0C}"/>
              </a:ext>
            </a:extLst>
          </p:cNvPr>
          <p:cNvSpPr/>
          <p:nvPr/>
        </p:nvSpPr>
        <p:spPr>
          <a:xfrm>
            <a:off x="9485741" y="2913105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090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8DB52E-5F48-4198-8A62-CE60DE6677AA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056D26-CD84-4071-BC3B-1C36E5F571D2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7" name="Picture 4" descr="Resultado de imagem para mundo">
            <a:extLst>
              <a:ext uri="{FF2B5EF4-FFF2-40B4-BE49-F238E27FC236}">
                <a16:creationId xmlns:a16="http://schemas.microsoft.com/office/drawing/2014/main" id="{EF695D03-63E1-4AD6-9FF7-015E287B6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A4566F4-3581-4635-B266-F279A4F2954E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2345E52-BDDA-4BC0-8748-EC0CF1DAD7FB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8" descr="Resultado de imagem para sasquatch">
            <a:extLst>
              <a:ext uri="{FF2B5EF4-FFF2-40B4-BE49-F238E27FC236}">
                <a16:creationId xmlns:a16="http://schemas.microsoft.com/office/drawing/2014/main" id="{493613CE-F0AC-4EF8-B908-E47D31C40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7A94B32-A4A0-4E15-BB5E-FD6B1250272C}"/>
              </a:ext>
            </a:extLst>
          </p:cNvPr>
          <p:cNvSpPr/>
          <p:nvPr/>
        </p:nvSpPr>
        <p:spPr>
          <a:xfrm>
            <a:off x="6958740" y="1145330"/>
            <a:ext cx="3952068" cy="276063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5" name="Seta: para Cima 14">
            <a:extLst>
              <a:ext uri="{FF2B5EF4-FFF2-40B4-BE49-F238E27FC236}">
                <a16:creationId xmlns:a16="http://schemas.microsoft.com/office/drawing/2014/main" id="{7BBC4158-0EC4-4E21-8DBF-B2232B82E157}"/>
              </a:ext>
            </a:extLst>
          </p:cNvPr>
          <p:cNvSpPr/>
          <p:nvPr/>
        </p:nvSpPr>
        <p:spPr>
          <a:xfrm>
            <a:off x="7484906" y="1603928"/>
            <a:ext cx="604434" cy="120331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80072EFF-8E60-43ED-9F8D-6C8A0F09F09B}"/>
              </a:ext>
            </a:extLst>
          </p:cNvPr>
          <p:cNvSpPr/>
          <p:nvPr/>
        </p:nvSpPr>
        <p:spPr>
          <a:xfrm>
            <a:off x="5405077" y="3579532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292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97DEFFB-8ED7-4DA2-9EDF-480133BC32B4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D5C8CDF-B115-4B70-8B37-6F4C6A3149AD}"/>
              </a:ext>
            </a:extLst>
          </p:cNvPr>
          <p:cNvSpPr txBox="1"/>
          <p:nvPr/>
        </p:nvSpPr>
        <p:spPr>
          <a:xfrm>
            <a:off x="5471194" y="511444"/>
            <a:ext cx="485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</a:t>
            </a:r>
          </a:p>
        </p:txBody>
      </p:sp>
      <p:pic>
        <p:nvPicPr>
          <p:cNvPr id="6" name="Picture 4" descr="Resultado de imagem para mundo">
            <a:extLst>
              <a:ext uri="{FF2B5EF4-FFF2-40B4-BE49-F238E27FC236}">
                <a16:creationId xmlns:a16="http://schemas.microsoft.com/office/drawing/2014/main" id="{C50E969D-AF06-4DCC-B8F1-B744C049C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7ECFAEB1-058A-4DAD-B0A4-F85E5BA9D21F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8D1A3F7-06EF-4887-A359-E285BE6683AE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C4052173-246C-44E3-AB69-EF8B0B2D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5923BCD-625B-431D-B886-1BADBB707C51}"/>
              </a:ext>
            </a:extLst>
          </p:cNvPr>
          <p:cNvSpPr/>
          <p:nvPr/>
        </p:nvSpPr>
        <p:spPr>
          <a:xfrm>
            <a:off x="6958740" y="1145330"/>
            <a:ext cx="3952068" cy="276063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EDA41AF-73E0-44F5-91CA-E3EB2E12480C}"/>
              </a:ext>
            </a:extLst>
          </p:cNvPr>
          <p:cNvSpPr/>
          <p:nvPr/>
        </p:nvSpPr>
        <p:spPr>
          <a:xfrm>
            <a:off x="4440956" y="1176903"/>
            <a:ext cx="3611105" cy="276063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Seta: para Cima 13">
            <a:extLst>
              <a:ext uri="{FF2B5EF4-FFF2-40B4-BE49-F238E27FC236}">
                <a16:creationId xmlns:a16="http://schemas.microsoft.com/office/drawing/2014/main" id="{11E82E82-3886-43F3-8381-BB5327A19821}"/>
              </a:ext>
            </a:extLst>
          </p:cNvPr>
          <p:cNvSpPr/>
          <p:nvPr/>
        </p:nvSpPr>
        <p:spPr>
          <a:xfrm>
            <a:off x="7246064" y="1911266"/>
            <a:ext cx="604434" cy="120331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43674290-1D1D-40C3-A1B7-E72A8FA98E4A}"/>
              </a:ext>
            </a:extLst>
          </p:cNvPr>
          <p:cNvSpPr/>
          <p:nvPr/>
        </p:nvSpPr>
        <p:spPr>
          <a:xfrm>
            <a:off x="4804473" y="2324170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F87E30C9-72D3-4C1E-9CC0-7AFB8DE0A2ED}"/>
              </a:ext>
            </a:extLst>
          </p:cNvPr>
          <p:cNvSpPr/>
          <p:nvPr/>
        </p:nvSpPr>
        <p:spPr>
          <a:xfrm>
            <a:off x="9923441" y="2339092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Baixo 16">
            <a:extLst>
              <a:ext uri="{FF2B5EF4-FFF2-40B4-BE49-F238E27FC236}">
                <a16:creationId xmlns:a16="http://schemas.microsoft.com/office/drawing/2014/main" id="{E08AC3A2-5BBF-48E7-B206-CFF6D8D094FE}"/>
              </a:ext>
            </a:extLst>
          </p:cNvPr>
          <p:cNvSpPr/>
          <p:nvPr/>
        </p:nvSpPr>
        <p:spPr>
          <a:xfrm>
            <a:off x="6110335" y="4037437"/>
            <a:ext cx="553936" cy="10988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0BCE3815-8776-4AB7-86F8-BBBDA8913E9B}"/>
              </a:ext>
            </a:extLst>
          </p:cNvPr>
          <p:cNvSpPr/>
          <p:nvPr/>
        </p:nvSpPr>
        <p:spPr>
          <a:xfrm>
            <a:off x="9129921" y="4094571"/>
            <a:ext cx="553936" cy="10988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75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3A479B9-ACBA-44C6-93D6-2B5B83AA273B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D670A53-FC79-4B76-8CD9-362967981C52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6" name="Picture 4" descr="Resultado de imagem para mundo">
            <a:extLst>
              <a:ext uri="{FF2B5EF4-FFF2-40B4-BE49-F238E27FC236}">
                <a16:creationId xmlns:a16="http://schemas.microsoft.com/office/drawing/2014/main" id="{C5F8A2C8-4830-4E70-84AD-408C92A2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9C9D3F26-3C14-4989-9628-FD2362178FB8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576484C-1E15-4E59-8D63-2FB7059E97E8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0ADDB3A3-A84B-4715-974C-0775FF999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4B43683-6DE6-45C6-9A51-DE6000AFB7DC}"/>
              </a:ext>
            </a:extLst>
          </p:cNvPr>
          <p:cNvSpPr/>
          <p:nvPr/>
        </p:nvSpPr>
        <p:spPr>
          <a:xfrm>
            <a:off x="6958740" y="1145330"/>
            <a:ext cx="3952068" cy="276063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A929D9-6B05-423C-94DB-65349F7E8672}"/>
              </a:ext>
            </a:extLst>
          </p:cNvPr>
          <p:cNvSpPr/>
          <p:nvPr/>
        </p:nvSpPr>
        <p:spPr>
          <a:xfrm>
            <a:off x="4440956" y="1176903"/>
            <a:ext cx="3611105" cy="2760634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83CE9A96-8A1C-4E88-812D-1D2F61D3B0A6}"/>
              </a:ext>
            </a:extLst>
          </p:cNvPr>
          <p:cNvSpPr/>
          <p:nvPr/>
        </p:nvSpPr>
        <p:spPr>
          <a:xfrm>
            <a:off x="4804473" y="2324170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808F1946-FE02-4822-BAAE-C7D64FDBA21D}"/>
              </a:ext>
            </a:extLst>
          </p:cNvPr>
          <p:cNvSpPr/>
          <p:nvPr/>
        </p:nvSpPr>
        <p:spPr>
          <a:xfrm>
            <a:off x="9923441" y="2339092"/>
            <a:ext cx="689588" cy="128732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E7ACFBC0-B242-4181-8C4E-9D10E41D02C5}"/>
              </a:ext>
            </a:extLst>
          </p:cNvPr>
          <p:cNvSpPr/>
          <p:nvPr/>
        </p:nvSpPr>
        <p:spPr>
          <a:xfrm>
            <a:off x="5597084" y="2298147"/>
            <a:ext cx="3952068" cy="2760634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12" name="Seta: para Cima 11">
            <a:extLst>
              <a:ext uri="{FF2B5EF4-FFF2-40B4-BE49-F238E27FC236}">
                <a16:creationId xmlns:a16="http://schemas.microsoft.com/office/drawing/2014/main" id="{49490507-14C8-4EF3-BE4A-2D5919293ADC}"/>
              </a:ext>
            </a:extLst>
          </p:cNvPr>
          <p:cNvSpPr/>
          <p:nvPr/>
        </p:nvSpPr>
        <p:spPr>
          <a:xfrm>
            <a:off x="7246064" y="2525647"/>
            <a:ext cx="604434" cy="851254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A7F0BE30-A2E8-482A-A817-C06301CF9913}"/>
              </a:ext>
            </a:extLst>
          </p:cNvPr>
          <p:cNvSpPr/>
          <p:nvPr/>
        </p:nvSpPr>
        <p:spPr>
          <a:xfrm>
            <a:off x="8554206" y="3786941"/>
            <a:ext cx="553936" cy="10988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CEEF1B54-05C6-4F4C-90DB-4959E42C27CE}"/>
              </a:ext>
            </a:extLst>
          </p:cNvPr>
          <p:cNvSpPr/>
          <p:nvPr/>
        </p:nvSpPr>
        <p:spPr>
          <a:xfrm>
            <a:off x="6120796" y="3740446"/>
            <a:ext cx="553936" cy="109883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1503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4A28ED9-2528-4AB3-B4A5-6A0B5DF341F5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6329C9-892E-4027-9496-41A26806EDB2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6" name="Picture 4" descr="Resultado de imagem para mundo">
            <a:extLst>
              <a:ext uri="{FF2B5EF4-FFF2-40B4-BE49-F238E27FC236}">
                <a16:creationId xmlns:a16="http://schemas.microsoft.com/office/drawing/2014/main" id="{E85A5DE5-B024-46A9-9FA6-D244A3A6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FB8885B-14BB-4AA5-9D72-5BE2A622F4CF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4D3E0339-77AA-4FA8-9DBC-6FF41181EC79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8A6D23AF-FBA5-4C6D-B1E3-173F2E3FB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E18C407-6568-4607-80EC-019044F91DA2}"/>
              </a:ext>
            </a:extLst>
          </p:cNvPr>
          <p:cNvSpPr/>
          <p:nvPr/>
        </p:nvSpPr>
        <p:spPr>
          <a:xfrm>
            <a:off x="6958740" y="1145330"/>
            <a:ext cx="3952068" cy="2760634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B44F3E8-990C-4ED1-B784-BA54C4247A8C}"/>
              </a:ext>
            </a:extLst>
          </p:cNvPr>
          <p:cNvSpPr/>
          <p:nvPr/>
        </p:nvSpPr>
        <p:spPr>
          <a:xfrm>
            <a:off x="4440956" y="1176902"/>
            <a:ext cx="6671159" cy="3891043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2DCC384-C2B8-4979-B3D6-536EA88E3A45}"/>
              </a:ext>
            </a:extLst>
          </p:cNvPr>
          <p:cNvSpPr/>
          <p:nvPr/>
        </p:nvSpPr>
        <p:spPr>
          <a:xfrm>
            <a:off x="6664271" y="2375639"/>
            <a:ext cx="2791719" cy="1979385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38C956D9-CFFD-4BD4-8468-4F4627D8FE15}"/>
              </a:ext>
            </a:extLst>
          </p:cNvPr>
          <p:cNvCxnSpPr/>
          <p:nvPr/>
        </p:nvCxnSpPr>
        <p:spPr>
          <a:xfrm>
            <a:off x="6741762" y="2231756"/>
            <a:ext cx="2791719" cy="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9CA36727-B9E9-47E5-B09C-E2445E590BDB}"/>
              </a:ext>
            </a:extLst>
          </p:cNvPr>
          <p:cNvCxnSpPr/>
          <p:nvPr/>
        </p:nvCxnSpPr>
        <p:spPr>
          <a:xfrm>
            <a:off x="9548978" y="2231757"/>
            <a:ext cx="0" cy="223921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F5CC6AB-339B-48AC-BA42-A730FC07C825}"/>
              </a:ext>
            </a:extLst>
          </p:cNvPr>
          <p:cNvSpPr txBox="1"/>
          <p:nvPr/>
        </p:nvSpPr>
        <p:spPr>
          <a:xfrm>
            <a:off x="8572621" y="4513948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Barreira geográfica</a:t>
            </a:r>
          </a:p>
        </p:txBody>
      </p:sp>
    </p:spTree>
    <p:extLst>
      <p:ext uri="{BB962C8B-B14F-4D97-AF65-F5344CB8AC3E}">
        <p14:creationId xmlns:p14="http://schemas.microsoft.com/office/powerpoint/2010/main" val="38111770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C6C6F81-45BB-4893-8F40-5B6B388BABEB}"/>
              </a:ext>
            </a:extLst>
          </p:cNvPr>
          <p:cNvSpPr/>
          <p:nvPr/>
        </p:nvSpPr>
        <p:spPr>
          <a:xfrm>
            <a:off x="4154321" y="1145331"/>
            <a:ext cx="6957794" cy="4062100"/>
          </a:xfrm>
          <a:prstGeom prst="round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22801E6-4266-49DB-BF1B-3C550ABA612C}"/>
              </a:ext>
            </a:extLst>
          </p:cNvPr>
          <p:cNvSpPr/>
          <p:nvPr/>
        </p:nvSpPr>
        <p:spPr>
          <a:xfrm>
            <a:off x="4277532" y="1069383"/>
            <a:ext cx="6834583" cy="4138048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75CBC4-A7B4-4369-8961-D15F32B80F6D}"/>
              </a:ext>
            </a:extLst>
          </p:cNvPr>
          <p:cNvSpPr txBox="1"/>
          <p:nvPr/>
        </p:nvSpPr>
        <p:spPr>
          <a:xfrm>
            <a:off x="5471194" y="511444"/>
            <a:ext cx="492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Extensão territorial (exemplo: Ilha vista do espaço)</a:t>
            </a:r>
          </a:p>
        </p:txBody>
      </p:sp>
      <p:pic>
        <p:nvPicPr>
          <p:cNvPr id="6" name="Picture 4" descr="Resultado de imagem para mundo">
            <a:extLst>
              <a:ext uri="{FF2B5EF4-FFF2-40B4-BE49-F238E27FC236}">
                <a16:creationId xmlns:a16="http://schemas.microsoft.com/office/drawing/2014/main" id="{7376539F-ABA7-48C8-BC18-07E6B5E2C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8" y="3254068"/>
            <a:ext cx="2527000" cy="249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113FDE3-E487-4FBF-BA57-9CF70D26323A}"/>
              </a:ext>
            </a:extLst>
          </p:cNvPr>
          <p:cNvCxnSpPr>
            <a:cxnSpLocks/>
          </p:cNvCxnSpPr>
          <p:nvPr/>
        </p:nvCxnSpPr>
        <p:spPr>
          <a:xfrm flipV="1">
            <a:off x="2154264" y="1286359"/>
            <a:ext cx="2293750" cy="254172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298F9FB-6169-4E1F-AEF7-AD4BC47A87B7}"/>
              </a:ext>
            </a:extLst>
          </p:cNvPr>
          <p:cNvCxnSpPr>
            <a:cxnSpLocks/>
          </p:cNvCxnSpPr>
          <p:nvPr/>
        </p:nvCxnSpPr>
        <p:spPr>
          <a:xfrm>
            <a:off x="2154264" y="3907508"/>
            <a:ext cx="2386739" cy="1160438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8" descr="Resultado de imagem para sasquatch">
            <a:extLst>
              <a:ext uri="{FF2B5EF4-FFF2-40B4-BE49-F238E27FC236}">
                <a16:creationId xmlns:a16="http://schemas.microsoft.com/office/drawing/2014/main" id="{1A1F37D8-1658-48E6-8818-A2F6029C1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50" y="707950"/>
            <a:ext cx="1874055" cy="240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B65B7811-69BB-413F-A412-2EDEB2ED9B02}"/>
              </a:ext>
            </a:extLst>
          </p:cNvPr>
          <p:cNvSpPr/>
          <p:nvPr/>
        </p:nvSpPr>
        <p:spPr>
          <a:xfrm>
            <a:off x="5687877" y="1145330"/>
            <a:ext cx="5222931" cy="3368618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C6573EF-F572-4CEF-926D-355EE4355944}"/>
              </a:ext>
            </a:extLst>
          </p:cNvPr>
          <p:cNvSpPr/>
          <p:nvPr/>
        </p:nvSpPr>
        <p:spPr>
          <a:xfrm>
            <a:off x="4286291" y="2557220"/>
            <a:ext cx="4286330" cy="264181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64159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tângulo 100">
            <a:extLst>
              <a:ext uri="{FF2B5EF4-FFF2-40B4-BE49-F238E27FC236}">
                <a16:creationId xmlns:a16="http://schemas.microsoft.com/office/drawing/2014/main" id="{6EF312BF-1204-4216-8577-B6D7290CC94B}"/>
              </a:ext>
            </a:extLst>
          </p:cNvPr>
          <p:cNvSpPr/>
          <p:nvPr/>
        </p:nvSpPr>
        <p:spPr>
          <a:xfrm>
            <a:off x="1211663" y="1640134"/>
            <a:ext cx="2911612" cy="2714285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66000"/>
                  <a:satMod val="160000"/>
                </a:schemeClr>
              </a:gs>
              <a:gs pos="50000">
                <a:schemeClr val="accent2">
                  <a:tint val="44500"/>
                  <a:satMod val="160000"/>
                </a:schemeClr>
              </a:gs>
              <a:gs pos="100000">
                <a:schemeClr val="accent2">
                  <a:tint val="23500"/>
                  <a:satMod val="160000"/>
                </a:schemeClr>
              </a:gs>
            </a:gsLst>
            <a:lin ang="54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E73CF2-4F6F-41E5-B364-1413170DC5BB}"/>
              </a:ext>
            </a:extLst>
          </p:cNvPr>
          <p:cNvSpPr txBox="1"/>
          <p:nvPr/>
        </p:nvSpPr>
        <p:spPr>
          <a:xfrm>
            <a:off x="264824" y="6232548"/>
            <a:ext cx="493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Dualidade de </a:t>
            </a:r>
            <a:r>
              <a:rPr lang="pt-BR" b="1" dirty="0" err="1"/>
              <a:t>Hutchinson</a:t>
            </a:r>
            <a:r>
              <a:rPr lang="pt-BR" b="1" dirty="0"/>
              <a:t> </a:t>
            </a:r>
            <a:r>
              <a:rPr lang="pt-BR" dirty="0"/>
              <a:t>(</a:t>
            </a:r>
            <a:r>
              <a:rPr lang="pt-BR" dirty="0" err="1"/>
              <a:t>Colwell</a:t>
            </a:r>
            <a:r>
              <a:rPr lang="pt-BR" dirty="0"/>
              <a:t> &amp; Rangel, 2009)</a:t>
            </a:r>
          </a:p>
        </p:txBody>
      </p:sp>
      <p:pic>
        <p:nvPicPr>
          <p:cNvPr id="5" name="Picture 12" descr="Resultado de imagem para mapa do brasil">
            <a:extLst>
              <a:ext uri="{FF2B5EF4-FFF2-40B4-BE49-F238E27FC236}">
                <a16:creationId xmlns:a16="http://schemas.microsoft.com/office/drawing/2014/main" id="{6B4F30E8-BB48-44E7-9E17-EC19BAD94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87" y="1694508"/>
            <a:ext cx="2716188" cy="254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24DE8506-2872-4E99-9AA9-8A36BBE58A49}"/>
              </a:ext>
            </a:extLst>
          </p:cNvPr>
          <p:cNvSpPr/>
          <p:nvPr/>
        </p:nvSpPr>
        <p:spPr>
          <a:xfrm>
            <a:off x="2690180" y="3921648"/>
            <a:ext cx="141614" cy="12295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1470CFB-2D55-4BF6-8CEF-17904262360C}"/>
              </a:ext>
            </a:extLst>
          </p:cNvPr>
          <p:cNvSpPr/>
          <p:nvPr/>
        </p:nvSpPr>
        <p:spPr>
          <a:xfrm>
            <a:off x="3096113" y="3709110"/>
            <a:ext cx="141614" cy="1229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5F450A5-ECDB-4094-B100-3651ED7BD8DA}"/>
              </a:ext>
            </a:extLst>
          </p:cNvPr>
          <p:cNvSpPr/>
          <p:nvPr/>
        </p:nvSpPr>
        <p:spPr>
          <a:xfrm>
            <a:off x="2466827" y="3647635"/>
            <a:ext cx="141614" cy="12295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62D34F2B-E714-4DCB-8859-A73C5B351A2E}"/>
              </a:ext>
            </a:extLst>
          </p:cNvPr>
          <p:cNvSpPr/>
          <p:nvPr/>
        </p:nvSpPr>
        <p:spPr>
          <a:xfrm>
            <a:off x="2041800" y="3112217"/>
            <a:ext cx="141614" cy="12295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9DBB9FE-4995-41C1-9634-B6FF86B74288}"/>
              </a:ext>
            </a:extLst>
          </p:cNvPr>
          <p:cNvSpPr/>
          <p:nvPr/>
        </p:nvSpPr>
        <p:spPr>
          <a:xfrm>
            <a:off x="1844089" y="2512450"/>
            <a:ext cx="141614" cy="1229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A277EFC-7BA9-40FC-B401-F466A3410AF4}"/>
              </a:ext>
            </a:extLst>
          </p:cNvPr>
          <p:cNvSpPr/>
          <p:nvPr/>
        </p:nvSpPr>
        <p:spPr>
          <a:xfrm>
            <a:off x="1881456" y="2156983"/>
            <a:ext cx="141614" cy="1229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35D02B-FB40-4F0E-9F22-5788FDE67EC6}"/>
              </a:ext>
            </a:extLst>
          </p:cNvPr>
          <p:cNvSpPr/>
          <p:nvPr/>
        </p:nvSpPr>
        <p:spPr>
          <a:xfrm>
            <a:off x="2559585" y="2231491"/>
            <a:ext cx="141614" cy="12295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AutoShape 16" descr="Resultado de imagem para sasquatch">
            <a:extLst>
              <a:ext uri="{FF2B5EF4-FFF2-40B4-BE49-F238E27FC236}">
                <a16:creationId xmlns:a16="http://schemas.microsoft.com/office/drawing/2014/main" id="{65C64B64-C824-4F5B-9369-5B5E33A412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2927" y="13766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64263B7D-BF57-40D3-9C0A-7265CC0AD502}"/>
              </a:ext>
            </a:extLst>
          </p:cNvPr>
          <p:cNvGrpSpPr/>
          <p:nvPr/>
        </p:nvGrpSpPr>
        <p:grpSpPr>
          <a:xfrm>
            <a:off x="7879695" y="1609634"/>
            <a:ext cx="2916454" cy="2704121"/>
            <a:chOff x="4357542" y="3590662"/>
            <a:chExt cx="2916454" cy="2704121"/>
          </a:xfrm>
        </p:grpSpPr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E4AB8B13-71E4-40D0-8C97-83E9003E30B5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0FDA3D89-0668-4A12-9441-3D26A23C2B6A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2AAC2BA5-3394-49DD-ABDD-A0EFCB31B82C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42CBC84E-8E37-4680-AF83-21DB8AED78A0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794401A2-98EA-4377-998B-AF5116E3B0AB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F2D94809-5A41-48DB-A634-E3A798B8FB48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92D776F-6711-454C-872B-F0A8A0725AB6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42766BB-9B72-42F3-9F03-3A26E05CD4E2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0E4D59EC-D07C-42AE-8D03-068DEA2CCEB1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A0705CF8-2837-49E2-9D87-1F237B23D48D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8E8DFBD5-3E1B-43F1-94A4-685901589C05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688D0F82-F5CA-4EEF-8BD9-60D768DFFA5D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89042A47-DF95-488E-A8FE-D1F900FB99B4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FDD18BB-F084-418D-AC63-FC17C73985C4}"/>
              </a:ext>
            </a:extLst>
          </p:cNvPr>
          <p:cNvGrpSpPr/>
          <p:nvPr/>
        </p:nvGrpSpPr>
        <p:grpSpPr>
          <a:xfrm>
            <a:off x="8937537" y="2219027"/>
            <a:ext cx="804550" cy="1510887"/>
            <a:chOff x="5354130" y="4198129"/>
            <a:chExt cx="804550" cy="1512813"/>
          </a:xfrm>
        </p:grpSpPr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7B83BDCD-2448-40C0-A09D-710073F1A282}"/>
                </a:ext>
              </a:extLst>
            </p:cNvPr>
            <p:cNvSpPr/>
            <p:nvPr/>
          </p:nvSpPr>
          <p:spPr>
            <a:xfrm>
              <a:off x="5842580" y="561240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6E66295A-E226-48C1-900B-6ABB2E17B9EB}"/>
                </a:ext>
              </a:extLst>
            </p:cNvPr>
            <p:cNvSpPr/>
            <p:nvPr/>
          </p:nvSpPr>
          <p:spPr>
            <a:xfrm>
              <a:off x="6076926" y="5442068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7B5E6C67-159E-45EC-8C82-F94F5BF1CEED}"/>
                </a:ext>
              </a:extLst>
            </p:cNvPr>
            <p:cNvSpPr/>
            <p:nvPr/>
          </p:nvSpPr>
          <p:spPr>
            <a:xfrm>
              <a:off x="5713638" y="539279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C827EB43-EC97-4C07-AF30-7BE6B65CA842}"/>
                </a:ext>
              </a:extLst>
            </p:cNvPr>
            <p:cNvSpPr/>
            <p:nvPr/>
          </p:nvSpPr>
          <p:spPr>
            <a:xfrm>
              <a:off x="5468269" y="496369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BC33229D-92A5-47ED-A479-D3FF78120F81}"/>
                </a:ext>
              </a:extLst>
            </p:cNvPr>
            <p:cNvSpPr/>
            <p:nvPr/>
          </p:nvSpPr>
          <p:spPr>
            <a:xfrm>
              <a:off x="5354130" y="448301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3DB5DFF0-5EAC-4211-BC99-8599C415274D}"/>
                </a:ext>
              </a:extLst>
            </p:cNvPr>
            <p:cNvSpPr/>
            <p:nvPr/>
          </p:nvSpPr>
          <p:spPr>
            <a:xfrm>
              <a:off x="5375702" y="419812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3507706F-59EC-46C9-BE94-2D127C25E20F}"/>
                </a:ext>
              </a:extLst>
            </p:cNvPr>
            <p:cNvSpPr/>
            <p:nvPr/>
          </p:nvSpPr>
          <p:spPr>
            <a:xfrm>
              <a:off x="5767187" y="425784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2" name="Retângulo 51">
            <a:extLst>
              <a:ext uri="{FF2B5EF4-FFF2-40B4-BE49-F238E27FC236}">
                <a16:creationId xmlns:a16="http://schemas.microsoft.com/office/drawing/2014/main" id="{A733CC30-FEF9-40A5-A789-6650E32A93F9}"/>
              </a:ext>
            </a:extLst>
          </p:cNvPr>
          <p:cNvSpPr/>
          <p:nvPr/>
        </p:nvSpPr>
        <p:spPr>
          <a:xfrm>
            <a:off x="7879695" y="1609634"/>
            <a:ext cx="2911612" cy="271428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AutoShape 16" descr="Resultado de imagem para sasquatch">
            <a:extLst>
              <a:ext uri="{FF2B5EF4-FFF2-40B4-BE49-F238E27FC236}">
                <a16:creationId xmlns:a16="http://schemas.microsoft.com/office/drawing/2014/main" id="{C6BB911A-105F-4764-A965-9574C27AB4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527007" y="13717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772249EA-E2A0-44FE-B699-143EB89A11D5}"/>
              </a:ext>
            </a:extLst>
          </p:cNvPr>
          <p:cNvCxnSpPr/>
          <p:nvPr/>
        </p:nvCxnSpPr>
        <p:spPr>
          <a:xfrm>
            <a:off x="4649487" y="2702319"/>
            <a:ext cx="268120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E415B988-95AE-449C-827B-A3AD1C1B3042}"/>
              </a:ext>
            </a:extLst>
          </p:cNvPr>
          <p:cNvSpPr txBox="1"/>
          <p:nvPr/>
        </p:nvSpPr>
        <p:spPr>
          <a:xfrm>
            <a:off x="1503930" y="1177981"/>
            <a:ext cx="241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Gradiente ambiental (E)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3F75E6B7-C16B-4D72-8789-2C459134E0F0}"/>
              </a:ext>
            </a:extLst>
          </p:cNvPr>
          <p:cNvSpPr txBox="1"/>
          <p:nvPr/>
        </p:nvSpPr>
        <p:spPr>
          <a:xfrm>
            <a:off x="8182582" y="1176175"/>
            <a:ext cx="253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Gradiente geográfico (M)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BEE52D61-0C2F-4173-9666-0A7F7DA41698}"/>
              </a:ext>
            </a:extLst>
          </p:cNvPr>
          <p:cNvCxnSpPr>
            <a:cxnSpLocks/>
          </p:cNvCxnSpPr>
          <p:nvPr/>
        </p:nvCxnSpPr>
        <p:spPr>
          <a:xfrm flipH="1">
            <a:off x="999107" y="1841977"/>
            <a:ext cx="8278" cy="246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079F173A-986A-4194-A404-4DB0A9F7787C}"/>
              </a:ext>
            </a:extLst>
          </p:cNvPr>
          <p:cNvSpPr txBox="1"/>
          <p:nvPr/>
        </p:nvSpPr>
        <p:spPr>
          <a:xfrm>
            <a:off x="481016" y="276476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TºC</a:t>
            </a:r>
            <a:endParaRPr lang="pt-BR" dirty="0"/>
          </a:p>
        </p:txBody>
      </p: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EE03BB4D-D072-465B-90F6-BE5889DBB568}"/>
              </a:ext>
            </a:extLst>
          </p:cNvPr>
          <p:cNvCxnSpPr/>
          <p:nvPr/>
        </p:nvCxnSpPr>
        <p:spPr>
          <a:xfrm flipV="1">
            <a:off x="10988294" y="1676572"/>
            <a:ext cx="0" cy="2642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A5CC60FD-D8F5-4E29-B711-E96669725023}"/>
              </a:ext>
            </a:extLst>
          </p:cNvPr>
          <p:cNvSpPr txBox="1"/>
          <p:nvPr/>
        </p:nvSpPr>
        <p:spPr>
          <a:xfrm rot="5400000">
            <a:off x="10739514" y="2901329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latitude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FB472EF7-76F5-4B75-BCF8-9957D322E7BB}"/>
              </a:ext>
            </a:extLst>
          </p:cNvPr>
          <p:cNvSpPr txBox="1"/>
          <p:nvPr/>
        </p:nvSpPr>
        <p:spPr>
          <a:xfrm>
            <a:off x="1188857" y="4464813"/>
            <a:ext cx="2979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Pontos as vezes com </a:t>
            </a:r>
          </a:p>
          <a:p>
            <a:pPr algn="ctr"/>
            <a:r>
              <a:rPr lang="pt-BR" dirty="0"/>
              <a:t>valores iguais de </a:t>
            </a:r>
            <a:r>
              <a:rPr lang="pt-BR" b="1" dirty="0"/>
              <a:t>E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96E242D5-8347-40CB-95EC-53B3ED2F7241}"/>
              </a:ext>
            </a:extLst>
          </p:cNvPr>
          <p:cNvSpPr txBox="1"/>
          <p:nvPr/>
        </p:nvSpPr>
        <p:spPr>
          <a:xfrm>
            <a:off x="7581389" y="4506613"/>
            <a:ext cx="354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 valores diferentes de </a:t>
            </a:r>
            <a:r>
              <a:rPr lang="pt-BR" b="1" dirty="0"/>
              <a:t>M</a:t>
            </a:r>
          </a:p>
        </p:txBody>
      </p:sp>
      <p:sp>
        <p:nvSpPr>
          <p:cNvPr id="99" name="AutoShape 16" descr="Resultado de imagem para sasquatch">
            <a:extLst>
              <a:ext uri="{FF2B5EF4-FFF2-40B4-BE49-F238E27FC236}">
                <a16:creationId xmlns:a16="http://schemas.microsoft.com/office/drawing/2014/main" id="{17D63CFC-590A-4C57-B5B9-8D41671852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454720" y="466488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980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0C7B12-63CC-40C1-B10B-B32ED70ED79C}"/>
              </a:ext>
            </a:extLst>
          </p:cNvPr>
          <p:cNvSpPr/>
          <p:nvPr/>
        </p:nvSpPr>
        <p:spPr>
          <a:xfrm>
            <a:off x="838200" y="1412596"/>
            <a:ext cx="10515600" cy="474986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C26A64-AC68-4DA6-8F05-85A6D0229F90}"/>
              </a:ext>
            </a:extLst>
          </p:cNvPr>
          <p:cNvSpPr/>
          <p:nvPr/>
        </p:nvSpPr>
        <p:spPr>
          <a:xfrm>
            <a:off x="838200" y="87033"/>
            <a:ext cx="1051560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A5ACA7-FD28-4565-92E9-B1218942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168"/>
            <a:ext cx="10515600" cy="1325563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Conteúdo programático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39CD05-E493-48D4-AF20-6EA3ED2B3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29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Resumo rápido do que é a modelagem de nicho para a distribuição de espécies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Conceitos básicos para entender a modelagem de nicho e SDM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Algoritmos de modelagem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Exemplos de uso</a:t>
            </a:r>
          </a:p>
          <a:p>
            <a:pPr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bg1"/>
                </a:solidFill>
              </a:rPr>
              <a:t>Aplicação prática e interpretação dos resultados (</a:t>
            </a:r>
            <a:r>
              <a:rPr lang="pt-BR" b="1" dirty="0" err="1">
                <a:solidFill>
                  <a:schemeClr val="bg1"/>
                </a:solidFill>
              </a:rPr>
              <a:t>ENM’s</a:t>
            </a:r>
            <a:r>
              <a:rPr lang="pt-BR" b="1" dirty="0">
                <a:solidFill>
                  <a:schemeClr val="bg1"/>
                </a:solidFill>
              </a:rPr>
              <a:t> tools)</a:t>
            </a:r>
          </a:p>
        </p:txBody>
      </p:sp>
    </p:spTree>
    <p:extLst>
      <p:ext uri="{BB962C8B-B14F-4D97-AF65-F5344CB8AC3E}">
        <p14:creationId xmlns:p14="http://schemas.microsoft.com/office/powerpoint/2010/main" val="2878766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4EDBA-658C-46E8-9783-D21FC8332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44" y="0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6"/>
                </a:solidFill>
              </a:rPr>
              <a:t>ASSIM!...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513437B7-3EF3-4810-A7B3-7050E3794E09}"/>
              </a:ext>
            </a:extLst>
          </p:cNvPr>
          <p:cNvCxnSpPr>
            <a:cxnSpLocks/>
          </p:cNvCxnSpPr>
          <p:nvPr/>
        </p:nvCxnSpPr>
        <p:spPr>
          <a:xfrm>
            <a:off x="804944" y="1270861"/>
            <a:ext cx="0" cy="54100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C3CD2DE8-CF52-471A-9EB4-896B2D64AB24}"/>
              </a:ext>
            </a:extLst>
          </p:cNvPr>
          <p:cNvSpPr txBox="1"/>
          <p:nvPr/>
        </p:nvSpPr>
        <p:spPr>
          <a:xfrm rot="16200000">
            <a:off x="-409647" y="5350891"/>
            <a:ext cx="1762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ESPAÇO GEOGRÁFICO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B751AA9-2033-4352-97E1-E9870C71E528}"/>
              </a:ext>
            </a:extLst>
          </p:cNvPr>
          <p:cNvSpPr txBox="1"/>
          <p:nvPr/>
        </p:nvSpPr>
        <p:spPr>
          <a:xfrm rot="16200000">
            <a:off x="-483385" y="2260383"/>
            <a:ext cx="1909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VARIÁVEIS ECOLÓGICAS</a:t>
            </a:r>
          </a:p>
        </p:txBody>
      </p:sp>
      <p:cxnSp>
        <p:nvCxnSpPr>
          <p:cNvPr id="68" name="Conector reto 67">
            <a:extLst>
              <a:ext uri="{FF2B5EF4-FFF2-40B4-BE49-F238E27FC236}">
                <a16:creationId xmlns:a16="http://schemas.microsoft.com/office/drawing/2014/main" id="{C828A5C7-9D2E-4515-9380-A643BBBB930B}"/>
              </a:ext>
            </a:extLst>
          </p:cNvPr>
          <p:cNvCxnSpPr/>
          <p:nvPr/>
        </p:nvCxnSpPr>
        <p:spPr>
          <a:xfrm>
            <a:off x="804944" y="3859078"/>
            <a:ext cx="957892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26A9D55-1C80-411C-844E-17518D586703}"/>
              </a:ext>
            </a:extLst>
          </p:cNvPr>
          <p:cNvGrpSpPr/>
          <p:nvPr/>
        </p:nvGrpSpPr>
        <p:grpSpPr>
          <a:xfrm>
            <a:off x="1812471" y="4107247"/>
            <a:ext cx="2022158" cy="2278607"/>
            <a:chOff x="1447899" y="3260090"/>
            <a:chExt cx="2916454" cy="3597910"/>
          </a:xfrm>
        </p:grpSpPr>
        <p:pic>
          <p:nvPicPr>
            <p:cNvPr id="69" name="Picture 12" descr="Resultado de imagem para mapa do brasil">
              <a:extLst>
                <a:ext uri="{FF2B5EF4-FFF2-40B4-BE49-F238E27FC236}">
                  <a16:creationId xmlns:a16="http://schemas.microsoft.com/office/drawing/2014/main" id="{6B4A47AD-606A-4550-8F62-96E26591D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991" y="3582826"/>
              <a:ext cx="2716188" cy="2544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0" name="Agrupar 69">
              <a:extLst>
                <a:ext uri="{FF2B5EF4-FFF2-40B4-BE49-F238E27FC236}">
                  <a16:creationId xmlns:a16="http://schemas.microsoft.com/office/drawing/2014/main" id="{DE6B2FBA-4AFA-480F-ABB8-10A3D1EFA5E2}"/>
                </a:ext>
              </a:extLst>
            </p:cNvPr>
            <p:cNvGrpSpPr/>
            <p:nvPr/>
          </p:nvGrpSpPr>
          <p:grpSpPr>
            <a:xfrm>
              <a:off x="1447899" y="3497952"/>
              <a:ext cx="2916454" cy="2704121"/>
              <a:chOff x="4357542" y="3590662"/>
              <a:chExt cx="2916454" cy="2704121"/>
            </a:xfrm>
          </p:grpSpPr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3541A581-D040-4C1A-ABF4-86D1721AD87B}"/>
                  </a:ext>
                </a:extLst>
              </p:cNvPr>
              <p:cNvSpPr/>
              <p:nvPr/>
            </p:nvSpPr>
            <p:spPr>
              <a:xfrm>
                <a:off x="4359965" y="3590662"/>
                <a:ext cx="2911609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4272164C-BEE0-4870-839F-8576374A7E27}"/>
                  </a:ext>
                </a:extLst>
              </p:cNvPr>
              <p:cNvSpPr/>
              <p:nvPr/>
            </p:nvSpPr>
            <p:spPr>
              <a:xfrm>
                <a:off x="4359966" y="3590662"/>
                <a:ext cx="431782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56FA5640-78E1-4262-AEB3-D7233408DDE1}"/>
                  </a:ext>
                </a:extLst>
              </p:cNvPr>
              <p:cNvSpPr/>
              <p:nvPr/>
            </p:nvSpPr>
            <p:spPr>
              <a:xfrm>
                <a:off x="4791747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4452507D-CCBD-46C2-B130-16BEF0E02DFA}"/>
                  </a:ext>
                </a:extLst>
              </p:cNvPr>
              <p:cNvSpPr/>
              <p:nvPr/>
            </p:nvSpPr>
            <p:spPr>
              <a:xfrm>
                <a:off x="5197024" y="3590662"/>
                <a:ext cx="405277" cy="270412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C572F5A3-D0F6-4999-8B22-6758597B537C}"/>
                  </a:ext>
                </a:extLst>
              </p:cNvPr>
              <p:cNvSpPr/>
              <p:nvPr/>
            </p:nvSpPr>
            <p:spPr>
              <a:xfrm>
                <a:off x="5602301" y="3590663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4953FCCB-8709-44B0-86F1-918C2EDCF2E3}"/>
                  </a:ext>
                </a:extLst>
              </p:cNvPr>
              <p:cNvSpPr/>
              <p:nvPr/>
            </p:nvSpPr>
            <p:spPr>
              <a:xfrm>
                <a:off x="6007578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AEAE4EEF-5673-428B-9057-F797EBB6F326}"/>
                  </a:ext>
                </a:extLst>
              </p:cNvPr>
              <p:cNvSpPr/>
              <p:nvPr/>
            </p:nvSpPr>
            <p:spPr>
              <a:xfrm>
                <a:off x="6411743" y="3590662"/>
                <a:ext cx="405277" cy="2697834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82F3CA95-6AE5-4587-B721-301BDCDACE88}"/>
                  </a:ext>
                </a:extLst>
              </p:cNvPr>
              <p:cNvSpPr/>
              <p:nvPr/>
            </p:nvSpPr>
            <p:spPr>
              <a:xfrm rot="16200000">
                <a:off x="5599880" y="2367200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1AC35EEA-18ED-42E4-85A9-A7AB82714419}"/>
                  </a:ext>
                </a:extLst>
              </p:cNvPr>
              <p:cNvSpPr/>
              <p:nvPr/>
            </p:nvSpPr>
            <p:spPr>
              <a:xfrm rot="16200000">
                <a:off x="5602300" y="279898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6DE0810C-30C8-48E7-AF21-B19BF87CA8D3}"/>
                  </a:ext>
                </a:extLst>
              </p:cNvPr>
              <p:cNvSpPr/>
              <p:nvPr/>
            </p:nvSpPr>
            <p:spPr>
              <a:xfrm rot="16200000">
                <a:off x="5597457" y="3227542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5D79F098-D77C-46C8-9D8D-B199CA4DAD33}"/>
                  </a:ext>
                </a:extLst>
              </p:cNvPr>
              <p:cNvSpPr/>
              <p:nvPr/>
            </p:nvSpPr>
            <p:spPr>
              <a:xfrm rot="16200000">
                <a:off x="5602300" y="365932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54B22D2E-4620-4B31-ADA1-EEE74245D95C}"/>
                  </a:ext>
                </a:extLst>
              </p:cNvPr>
              <p:cNvSpPr/>
              <p:nvPr/>
            </p:nvSpPr>
            <p:spPr>
              <a:xfrm rot="16200000">
                <a:off x="5597457" y="4091084"/>
                <a:ext cx="431782" cy="2911611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5AE56AE8-1F46-446A-9FC8-307636E693B7}"/>
                  </a:ext>
                </a:extLst>
              </p:cNvPr>
              <p:cNvSpPr/>
              <p:nvPr/>
            </p:nvSpPr>
            <p:spPr>
              <a:xfrm rot="16200000">
                <a:off x="5550481" y="4569822"/>
                <a:ext cx="525738" cy="2911609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1E547CC2-EAFB-4D18-89DA-277A59FC4E9F}"/>
                </a:ext>
              </a:extLst>
            </p:cNvPr>
            <p:cNvGrpSpPr/>
            <p:nvPr/>
          </p:nvGrpSpPr>
          <p:grpSpPr>
            <a:xfrm>
              <a:off x="2505741" y="4107345"/>
              <a:ext cx="804550" cy="1510887"/>
              <a:chOff x="5354130" y="4198129"/>
              <a:chExt cx="804550" cy="1512813"/>
            </a:xfrm>
          </p:grpSpPr>
          <p:sp>
            <p:nvSpPr>
              <p:cNvPr id="85" name="Elipse 84">
                <a:extLst>
                  <a:ext uri="{FF2B5EF4-FFF2-40B4-BE49-F238E27FC236}">
                    <a16:creationId xmlns:a16="http://schemas.microsoft.com/office/drawing/2014/main" id="{B615D912-74E8-4651-8E1A-705202D2B5BA}"/>
                  </a:ext>
                </a:extLst>
              </p:cNvPr>
              <p:cNvSpPr/>
              <p:nvPr/>
            </p:nvSpPr>
            <p:spPr>
              <a:xfrm>
                <a:off x="5842580" y="561240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4A41C4B3-A363-49AA-8A61-D59E474D2156}"/>
                  </a:ext>
                </a:extLst>
              </p:cNvPr>
              <p:cNvSpPr/>
              <p:nvPr/>
            </p:nvSpPr>
            <p:spPr>
              <a:xfrm>
                <a:off x="6076926" y="5442068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Elipse 86">
                <a:extLst>
                  <a:ext uri="{FF2B5EF4-FFF2-40B4-BE49-F238E27FC236}">
                    <a16:creationId xmlns:a16="http://schemas.microsoft.com/office/drawing/2014/main" id="{6B103953-C79D-44AE-9C43-91BFE0EA5C49}"/>
                  </a:ext>
                </a:extLst>
              </p:cNvPr>
              <p:cNvSpPr/>
              <p:nvPr/>
            </p:nvSpPr>
            <p:spPr>
              <a:xfrm>
                <a:off x="5713638" y="539279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Elipse 87">
                <a:extLst>
                  <a:ext uri="{FF2B5EF4-FFF2-40B4-BE49-F238E27FC236}">
                    <a16:creationId xmlns:a16="http://schemas.microsoft.com/office/drawing/2014/main" id="{8F17D756-EE4E-4A80-98C8-06AF07112762}"/>
                  </a:ext>
                </a:extLst>
              </p:cNvPr>
              <p:cNvSpPr/>
              <p:nvPr/>
            </p:nvSpPr>
            <p:spPr>
              <a:xfrm>
                <a:off x="5468269" y="496369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Elipse 88">
                <a:extLst>
                  <a:ext uri="{FF2B5EF4-FFF2-40B4-BE49-F238E27FC236}">
                    <a16:creationId xmlns:a16="http://schemas.microsoft.com/office/drawing/2014/main" id="{25EAA15E-1F9C-48FD-AED2-A299341A7EC4}"/>
                  </a:ext>
                </a:extLst>
              </p:cNvPr>
              <p:cNvSpPr/>
              <p:nvPr/>
            </p:nvSpPr>
            <p:spPr>
              <a:xfrm>
                <a:off x="5354130" y="4483015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12A2241D-92D9-4438-B7AE-983AA10850CE}"/>
                  </a:ext>
                </a:extLst>
              </p:cNvPr>
              <p:cNvSpPr/>
              <p:nvPr/>
            </p:nvSpPr>
            <p:spPr>
              <a:xfrm>
                <a:off x="5375702" y="4198129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Elipse 90">
                <a:extLst>
                  <a:ext uri="{FF2B5EF4-FFF2-40B4-BE49-F238E27FC236}">
                    <a16:creationId xmlns:a16="http://schemas.microsoft.com/office/drawing/2014/main" id="{9E0EBC7C-556A-477F-A28B-BF20B303D1CD}"/>
                  </a:ext>
                </a:extLst>
              </p:cNvPr>
              <p:cNvSpPr/>
              <p:nvPr/>
            </p:nvSpPr>
            <p:spPr>
              <a:xfrm>
                <a:off x="5767187" y="4257843"/>
                <a:ext cx="81754" cy="98537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8807204D-B54F-4D5B-BB83-926FB9DB7315}"/>
                </a:ext>
              </a:extLst>
            </p:cNvPr>
            <p:cNvSpPr/>
            <p:nvPr/>
          </p:nvSpPr>
          <p:spPr>
            <a:xfrm>
              <a:off x="1447899" y="3497952"/>
              <a:ext cx="2911612" cy="2714285"/>
            </a:xfrm>
            <a:prstGeom prst="rect">
              <a:avLst/>
            </a:pr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AutoShape 16" descr="Resultado de imagem para sasquatch">
              <a:extLst>
                <a:ext uri="{FF2B5EF4-FFF2-40B4-BE49-F238E27FC236}">
                  <a16:creationId xmlns:a16="http://schemas.microsoft.com/office/drawing/2014/main" id="{A6F29E68-63DA-47C3-87ED-6F409D3108C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95211" y="326009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sp>
          <p:nvSpPr>
            <p:cNvPr id="98" name="AutoShape 16" descr="Resultado de imagem para sasquatch">
              <a:extLst>
                <a:ext uri="{FF2B5EF4-FFF2-40B4-BE49-F238E27FC236}">
                  <a16:creationId xmlns:a16="http://schemas.microsoft.com/office/drawing/2014/main" id="{AE34BC24-3291-4F88-B37C-267FD2E6EB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2924" y="6553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714BDF9B-B8E2-41DB-9C11-D8D5DF1A1CF0}"/>
              </a:ext>
            </a:extLst>
          </p:cNvPr>
          <p:cNvGrpSpPr/>
          <p:nvPr/>
        </p:nvGrpSpPr>
        <p:grpSpPr>
          <a:xfrm>
            <a:off x="5163545" y="4974546"/>
            <a:ext cx="1165272" cy="1085918"/>
            <a:chOff x="4740102" y="4305655"/>
            <a:chExt cx="2218895" cy="2362109"/>
          </a:xfrm>
        </p:grpSpPr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07FFB6CB-A7E5-42F8-A591-60D730BA51F2}"/>
                </a:ext>
              </a:extLst>
            </p:cNvPr>
            <p:cNvSpPr/>
            <p:nvPr/>
          </p:nvSpPr>
          <p:spPr>
            <a:xfrm rot="1252776">
              <a:off x="4740102" y="4305655"/>
              <a:ext cx="1824157" cy="154821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F462380C-4269-428E-8B20-2D91351CEF4C}"/>
                </a:ext>
              </a:extLst>
            </p:cNvPr>
            <p:cNvSpPr/>
            <p:nvPr/>
          </p:nvSpPr>
          <p:spPr>
            <a:xfrm rot="1252776">
              <a:off x="4893528" y="4657136"/>
              <a:ext cx="1824157" cy="1548214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005BF28B-A08E-42C5-B7B1-743D0061E7E1}"/>
                </a:ext>
              </a:extLst>
            </p:cNvPr>
            <p:cNvSpPr/>
            <p:nvPr/>
          </p:nvSpPr>
          <p:spPr>
            <a:xfrm rot="1252776">
              <a:off x="5134840" y="5119550"/>
              <a:ext cx="1824157" cy="154821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84A09A79-7135-431D-B7C6-12DE3F271410}"/>
              </a:ext>
            </a:extLst>
          </p:cNvPr>
          <p:cNvSpPr txBox="1"/>
          <p:nvPr/>
        </p:nvSpPr>
        <p:spPr>
          <a:xfrm>
            <a:off x="2317870" y="6029917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Espaço M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6873C040-BA8F-483F-82FF-9E6B72D56731}"/>
              </a:ext>
            </a:extLst>
          </p:cNvPr>
          <p:cNvSpPr txBox="1"/>
          <p:nvPr/>
        </p:nvSpPr>
        <p:spPr>
          <a:xfrm>
            <a:off x="5218575" y="4240241"/>
            <a:ext cx="1009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Espaço E</a:t>
            </a:r>
          </a:p>
        </p:txBody>
      </p:sp>
      <p:sp>
        <p:nvSpPr>
          <p:cNvPr id="107" name="Sinal de Adição 106">
            <a:extLst>
              <a:ext uri="{FF2B5EF4-FFF2-40B4-BE49-F238E27FC236}">
                <a16:creationId xmlns:a16="http://schemas.microsoft.com/office/drawing/2014/main" id="{644F5EAD-5E4C-4E58-A66F-F9658042E699}"/>
              </a:ext>
            </a:extLst>
          </p:cNvPr>
          <p:cNvSpPr/>
          <p:nvPr/>
        </p:nvSpPr>
        <p:spPr>
          <a:xfrm>
            <a:off x="4167678" y="4903551"/>
            <a:ext cx="604157" cy="544283"/>
          </a:xfrm>
          <a:prstGeom prst="mathPlus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0" name="Seta: para Cima 109">
            <a:extLst>
              <a:ext uri="{FF2B5EF4-FFF2-40B4-BE49-F238E27FC236}">
                <a16:creationId xmlns:a16="http://schemas.microsoft.com/office/drawing/2014/main" id="{8C37CE17-EA57-429C-BD0A-D678276D8E52}"/>
              </a:ext>
            </a:extLst>
          </p:cNvPr>
          <p:cNvSpPr/>
          <p:nvPr/>
        </p:nvSpPr>
        <p:spPr>
          <a:xfrm>
            <a:off x="4167678" y="3426128"/>
            <a:ext cx="604157" cy="738163"/>
          </a:xfrm>
          <a:prstGeom prst="up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E5393241-5634-485E-A7BF-B62BE73DE157}"/>
              </a:ext>
            </a:extLst>
          </p:cNvPr>
          <p:cNvSpPr txBox="1"/>
          <p:nvPr/>
        </p:nvSpPr>
        <p:spPr>
          <a:xfrm>
            <a:off x="806072" y="2598823"/>
            <a:ext cx="3738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Modelagem matemática</a:t>
            </a:r>
          </a:p>
          <a:p>
            <a:pPr algn="ctr"/>
            <a:r>
              <a:rPr lang="pt-BR" dirty="0"/>
              <a:t>Regressão logística, distância, </a:t>
            </a:r>
            <a:r>
              <a:rPr lang="pt-BR" dirty="0" err="1"/>
              <a:t>bioclim</a:t>
            </a:r>
            <a:r>
              <a:rPr lang="pt-BR" dirty="0"/>
              <a:t>, MAXENT, </a:t>
            </a:r>
            <a:r>
              <a:rPr lang="pt-BR" dirty="0" err="1"/>
              <a:t>etc</a:t>
            </a:r>
            <a:endParaRPr lang="pt-BR" dirty="0"/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5E481B89-87E2-4452-ADD3-6BF845A8CFE0}"/>
              </a:ext>
            </a:extLst>
          </p:cNvPr>
          <p:cNvSpPr txBox="1"/>
          <p:nvPr/>
        </p:nvSpPr>
        <p:spPr>
          <a:xfrm>
            <a:off x="8016593" y="2577873"/>
            <a:ext cx="2367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Projeta o modelo no espaço geográfico</a:t>
            </a:r>
          </a:p>
        </p:txBody>
      </p:sp>
      <p:sp>
        <p:nvSpPr>
          <p:cNvPr id="114" name="Seta: para Baixo 113">
            <a:extLst>
              <a:ext uri="{FF2B5EF4-FFF2-40B4-BE49-F238E27FC236}">
                <a16:creationId xmlns:a16="http://schemas.microsoft.com/office/drawing/2014/main" id="{9A21CF5D-1E90-4F6A-BE69-B791162894AE}"/>
              </a:ext>
            </a:extLst>
          </p:cNvPr>
          <p:cNvSpPr/>
          <p:nvPr/>
        </p:nvSpPr>
        <p:spPr>
          <a:xfrm>
            <a:off x="8873656" y="3454221"/>
            <a:ext cx="653143" cy="789487"/>
          </a:xfrm>
          <a:prstGeom prst="down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6" name="Conector reto 115">
            <a:extLst>
              <a:ext uri="{FF2B5EF4-FFF2-40B4-BE49-F238E27FC236}">
                <a16:creationId xmlns:a16="http://schemas.microsoft.com/office/drawing/2014/main" id="{D11C4C13-6260-4435-AB0F-6AC19D193DA3}"/>
              </a:ext>
            </a:extLst>
          </p:cNvPr>
          <p:cNvCxnSpPr>
            <a:cxnSpLocks/>
          </p:cNvCxnSpPr>
          <p:nvPr/>
        </p:nvCxnSpPr>
        <p:spPr>
          <a:xfrm>
            <a:off x="6476764" y="809937"/>
            <a:ext cx="0" cy="12618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5A048399-BE30-4586-AE99-A9AAB0F60032}"/>
              </a:ext>
            </a:extLst>
          </p:cNvPr>
          <p:cNvCxnSpPr>
            <a:cxnSpLocks/>
          </p:cNvCxnSpPr>
          <p:nvPr/>
        </p:nvCxnSpPr>
        <p:spPr>
          <a:xfrm flipH="1">
            <a:off x="5335231" y="2065584"/>
            <a:ext cx="1141534" cy="83939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Conector reto 117">
            <a:extLst>
              <a:ext uri="{FF2B5EF4-FFF2-40B4-BE49-F238E27FC236}">
                <a16:creationId xmlns:a16="http://schemas.microsoft.com/office/drawing/2014/main" id="{F8BACEDD-D5C1-4FDA-B873-3053BE0902AF}"/>
              </a:ext>
            </a:extLst>
          </p:cNvPr>
          <p:cNvCxnSpPr>
            <a:cxnSpLocks/>
          </p:cNvCxnSpPr>
          <p:nvPr/>
        </p:nvCxnSpPr>
        <p:spPr>
          <a:xfrm>
            <a:off x="6476764" y="2071765"/>
            <a:ext cx="1360200" cy="720115"/>
          </a:xfrm>
          <a:prstGeom prst="line">
            <a:avLst/>
          </a:prstGeom>
          <a:ln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9" name="Retângulo 118">
            <a:extLst>
              <a:ext uri="{FF2B5EF4-FFF2-40B4-BE49-F238E27FC236}">
                <a16:creationId xmlns:a16="http://schemas.microsoft.com/office/drawing/2014/main" id="{16458D8A-13E8-4225-9079-DA972CBB74CE}"/>
              </a:ext>
            </a:extLst>
          </p:cNvPr>
          <p:cNvSpPr/>
          <p:nvPr/>
        </p:nvSpPr>
        <p:spPr>
          <a:xfrm>
            <a:off x="6016323" y="1771248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0" name="Retângulo 119">
            <a:extLst>
              <a:ext uri="{FF2B5EF4-FFF2-40B4-BE49-F238E27FC236}">
                <a16:creationId xmlns:a16="http://schemas.microsoft.com/office/drawing/2014/main" id="{580BEE1A-835E-417B-847E-E41EC293A6EE}"/>
              </a:ext>
            </a:extLst>
          </p:cNvPr>
          <p:cNvSpPr/>
          <p:nvPr/>
        </p:nvSpPr>
        <p:spPr>
          <a:xfrm>
            <a:off x="6656629" y="1622841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1" name="Retângulo 120">
            <a:extLst>
              <a:ext uri="{FF2B5EF4-FFF2-40B4-BE49-F238E27FC236}">
                <a16:creationId xmlns:a16="http://schemas.microsoft.com/office/drawing/2014/main" id="{DBEB9CD0-0A6E-4FD5-98E8-ABA0D86D528D}"/>
              </a:ext>
            </a:extLst>
          </p:cNvPr>
          <p:cNvSpPr/>
          <p:nvPr/>
        </p:nvSpPr>
        <p:spPr>
          <a:xfrm>
            <a:off x="6105904" y="2157926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19ADBCC3-9E31-47C3-AA69-9439848F841D}"/>
              </a:ext>
            </a:extLst>
          </p:cNvPr>
          <p:cNvSpPr/>
          <p:nvPr/>
        </p:nvSpPr>
        <p:spPr>
          <a:xfrm>
            <a:off x="6452321" y="245334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69F975DE-A135-460B-8FB1-99FE6B9F2CD7}"/>
              </a:ext>
            </a:extLst>
          </p:cNvPr>
          <p:cNvSpPr/>
          <p:nvPr/>
        </p:nvSpPr>
        <p:spPr>
          <a:xfrm>
            <a:off x="6632067" y="2055969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DE0E9699-F448-4677-9D8E-F0FD6EE3F34C}"/>
              </a:ext>
            </a:extLst>
          </p:cNvPr>
          <p:cNvSpPr/>
          <p:nvPr/>
        </p:nvSpPr>
        <p:spPr>
          <a:xfrm>
            <a:off x="6297460" y="1380954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15F072FB-BA31-4C63-8CA4-2C1E2B7F4FDE}"/>
              </a:ext>
            </a:extLst>
          </p:cNvPr>
          <p:cNvSpPr/>
          <p:nvPr/>
        </p:nvSpPr>
        <p:spPr>
          <a:xfrm>
            <a:off x="5930896" y="1440602"/>
            <a:ext cx="247241" cy="2572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6" name="Imagem 125">
            <a:extLst>
              <a:ext uri="{FF2B5EF4-FFF2-40B4-BE49-F238E27FC236}">
                <a16:creationId xmlns:a16="http://schemas.microsoft.com/office/drawing/2014/main" id="{BC450B92-AA2E-47EC-A1E9-ADFF856E0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6361" y="4402529"/>
            <a:ext cx="2275900" cy="220449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7443825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DD623CA-9DC3-4C38-9FB5-D487D721F96C}"/>
              </a:ext>
            </a:extLst>
          </p:cNvPr>
          <p:cNvSpPr/>
          <p:nvPr/>
        </p:nvSpPr>
        <p:spPr>
          <a:xfrm>
            <a:off x="4919382" y="2061275"/>
            <a:ext cx="7272618" cy="187529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/>
              <a:t>Obrigada</a:t>
            </a:r>
            <a:endParaRPr lang="pt-BR" dirty="0"/>
          </a:p>
        </p:txBody>
      </p:sp>
      <p:pic>
        <p:nvPicPr>
          <p:cNvPr id="17410" name="Picture 2" descr="Resultado de imagem para sasquatch">
            <a:extLst>
              <a:ext uri="{FF2B5EF4-FFF2-40B4-BE49-F238E27FC236}">
                <a16:creationId xmlns:a16="http://schemas.microsoft.com/office/drawing/2014/main" id="{F5050AA2-BFE7-4BBF-8D4D-563736D50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93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75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31D49FA-2FEB-4D87-AD07-D1332B7289CC}"/>
              </a:ext>
            </a:extLst>
          </p:cNvPr>
          <p:cNvSpPr/>
          <p:nvPr/>
        </p:nvSpPr>
        <p:spPr>
          <a:xfrm>
            <a:off x="3893483" y="566557"/>
            <a:ext cx="3685735" cy="232140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nicho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E82F04-34E6-4009-98A9-46E0C747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6"/>
                </a:solidFill>
              </a:rPr>
              <a:t>Em geral...</a:t>
            </a:r>
          </a:p>
        </p:txBody>
      </p:sp>
      <p:pic>
        <p:nvPicPr>
          <p:cNvPr id="1026" name="Picture 2" descr="Resultado de imagem para paraquedas">
            <a:extLst>
              <a:ext uri="{FF2B5EF4-FFF2-40B4-BE49-F238E27FC236}">
                <a16:creationId xmlns:a16="http://schemas.microsoft.com/office/drawing/2014/main" id="{D22700F2-C046-4E05-B874-D98857CA6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50" t="7388" r="30926" b="25829"/>
          <a:stretch/>
        </p:blipFill>
        <p:spPr bwMode="auto">
          <a:xfrm>
            <a:off x="1113292" y="2077967"/>
            <a:ext cx="2037522" cy="231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sol">
            <a:extLst>
              <a:ext uri="{FF2B5EF4-FFF2-40B4-BE49-F238E27FC236}">
                <a16:creationId xmlns:a16="http://schemas.microsoft.com/office/drawing/2014/main" id="{68EC8479-E173-4CB0-A527-2CDBC7C7F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230" y="703258"/>
            <a:ext cx="1188734" cy="124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nuvem">
            <a:extLst>
              <a:ext uri="{FF2B5EF4-FFF2-40B4-BE49-F238E27FC236}">
                <a16:creationId xmlns:a16="http://schemas.microsoft.com/office/drawing/2014/main" id="{D580A9D1-2778-4F61-8E1D-F7D1BEA6F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733" y="614804"/>
            <a:ext cx="1521652" cy="85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planta">
            <a:extLst>
              <a:ext uri="{FF2B5EF4-FFF2-40B4-BE49-F238E27FC236}">
                <a16:creationId xmlns:a16="http://schemas.microsoft.com/office/drawing/2014/main" id="{6D0862DD-3524-437B-AC15-88227B82A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207" y="1554942"/>
            <a:ext cx="1432340" cy="14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10648A9-67E6-478A-B729-D84F3E624086}"/>
              </a:ext>
            </a:extLst>
          </p:cNvPr>
          <p:cNvSpPr txBox="1"/>
          <p:nvPr/>
        </p:nvSpPr>
        <p:spPr>
          <a:xfrm>
            <a:off x="4496555" y="187512"/>
            <a:ext cx="247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Informações ambientais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FF89BCB-52AF-497E-8425-D17CEA6C2BA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7562551" y="918863"/>
            <a:ext cx="1056494" cy="68979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29A0E58-5999-43EA-ABA4-4D467DFDAA59}"/>
              </a:ext>
            </a:extLst>
          </p:cNvPr>
          <p:cNvSpPr/>
          <p:nvPr/>
        </p:nvSpPr>
        <p:spPr>
          <a:xfrm>
            <a:off x="8619045" y="734197"/>
            <a:ext cx="2660770" cy="369332"/>
          </a:xfrm>
          <a:prstGeom prst="rect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kern="1000" dirty="0" err="1">
                <a:latin typeface="Times New Roman" panose="02020603050405020304" pitchFamily="18" charset="0"/>
                <a:ea typeface="Cambria" panose="02040503050406030204" pitchFamily="18" charset="0"/>
              </a:rPr>
              <a:t>Pr</a:t>
            </a:r>
            <a:r>
              <a:rPr lang="pt-BR" kern="1000" dirty="0">
                <a:latin typeface="Times New Roman" panose="02020603050405020304" pitchFamily="18" charset="0"/>
                <a:ea typeface="Cambria" panose="02040503050406030204" pitchFamily="18" charset="0"/>
              </a:rPr>
              <a:t>=1/ [1+ e</a:t>
            </a:r>
            <a:r>
              <a:rPr lang="pt-BR" kern="1000" baseline="30000" dirty="0">
                <a:latin typeface="Times New Roman" panose="02020603050405020304" pitchFamily="18" charset="0"/>
                <a:ea typeface="Cambria" panose="02040503050406030204" pitchFamily="18" charset="0"/>
              </a:rPr>
              <a:t>-(α + Σ (βi xi )</a:t>
            </a:r>
            <a:r>
              <a:rPr lang="pt-BR" kern="1000" dirty="0">
                <a:latin typeface="Times New Roman" panose="02020603050405020304" pitchFamily="18" charset="0"/>
                <a:ea typeface="Cambria" panose="02040503050406030204" pitchFamily="18" charset="0"/>
              </a:rPr>
              <a:t>]</a:t>
            </a:r>
            <a:endParaRPr lang="pt-BR" dirty="0"/>
          </a:p>
        </p:txBody>
      </p:sp>
      <p:pic>
        <p:nvPicPr>
          <p:cNvPr id="1036" name="Picture 12" descr="Resultado de imagem para mapa do brasil">
            <a:extLst>
              <a:ext uri="{FF2B5EF4-FFF2-40B4-BE49-F238E27FC236}">
                <a16:creationId xmlns:a16="http://schemas.microsoft.com/office/drawing/2014/main" id="{EC84EC4E-2F93-4346-A940-B4CC40B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30" y="3552222"/>
            <a:ext cx="2857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8E77053-6305-470E-B50B-8FE5727E0EB5}"/>
              </a:ext>
            </a:extLst>
          </p:cNvPr>
          <p:cNvGrpSpPr/>
          <p:nvPr/>
        </p:nvGrpSpPr>
        <p:grpSpPr>
          <a:xfrm>
            <a:off x="4296288" y="3514462"/>
            <a:ext cx="2916454" cy="2704121"/>
            <a:chOff x="4357542" y="3590662"/>
            <a:chExt cx="2916454" cy="270412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D0A235AB-4EBB-449F-8D4E-632693D7151C}"/>
                </a:ext>
              </a:extLst>
            </p:cNvPr>
            <p:cNvSpPr/>
            <p:nvPr/>
          </p:nvSpPr>
          <p:spPr>
            <a:xfrm>
              <a:off x="4359965" y="3590662"/>
              <a:ext cx="2911609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3B441194-5A6B-44D1-834A-D6DA1F43C01E}"/>
                </a:ext>
              </a:extLst>
            </p:cNvPr>
            <p:cNvSpPr/>
            <p:nvPr/>
          </p:nvSpPr>
          <p:spPr>
            <a:xfrm>
              <a:off x="4359966" y="3590662"/>
              <a:ext cx="431782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F851796D-950A-4927-9ACD-38848DC71EEF}"/>
                </a:ext>
              </a:extLst>
            </p:cNvPr>
            <p:cNvSpPr/>
            <p:nvPr/>
          </p:nvSpPr>
          <p:spPr>
            <a:xfrm>
              <a:off x="4791747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D7FE612D-FE4B-46E6-848F-D0B409B9BCE1}"/>
                </a:ext>
              </a:extLst>
            </p:cNvPr>
            <p:cNvSpPr/>
            <p:nvPr/>
          </p:nvSpPr>
          <p:spPr>
            <a:xfrm>
              <a:off x="5197024" y="3590662"/>
              <a:ext cx="405277" cy="270412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15C5D095-761F-477F-832C-4AF10B191169}"/>
                </a:ext>
              </a:extLst>
            </p:cNvPr>
            <p:cNvSpPr/>
            <p:nvPr/>
          </p:nvSpPr>
          <p:spPr>
            <a:xfrm>
              <a:off x="5602301" y="3590663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6BF4DD9-B4F1-49EE-B6E9-9D315986E428}"/>
                </a:ext>
              </a:extLst>
            </p:cNvPr>
            <p:cNvSpPr/>
            <p:nvPr/>
          </p:nvSpPr>
          <p:spPr>
            <a:xfrm>
              <a:off x="6007578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A4379BFF-A7D2-49E7-AD4C-FB5E57A9DD36}"/>
                </a:ext>
              </a:extLst>
            </p:cNvPr>
            <p:cNvSpPr/>
            <p:nvPr/>
          </p:nvSpPr>
          <p:spPr>
            <a:xfrm>
              <a:off x="6411743" y="3590662"/>
              <a:ext cx="405277" cy="269783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560BC2BA-8FC3-4F29-87D8-B9643BF145D3}"/>
                </a:ext>
              </a:extLst>
            </p:cNvPr>
            <p:cNvSpPr/>
            <p:nvPr/>
          </p:nvSpPr>
          <p:spPr>
            <a:xfrm rot="16200000">
              <a:off x="5599880" y="2367200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B006E6E6-68D8-452A-9161-285B83F0BE8F}"/>
                </a:ext>
              </a:extLst>
            </p:cNvPr>
            <p:cNvSpPr/>
            <p:nvPr/>
          </p:nvSpPr>
          <p:spPr>
            <a:xfrm rot="16200000">
              <a:off x="5602300" y="279898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243194F2-9678-401B-91C1-2450962F8A81}"/>
                </a:ext>
              </a:extLst>
            </p:cNvPr>
            <p:cNvSpPr/>
            <p:nvPr/>
          </p:nvSpPr>
          <p:spPr>
            <a:xfrm rot="16200000">
              <a:off x="5597457" y="3227542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3E6F42F4-A3E0-44C6-BE09-CF23D5A9E4BA}"/>
                </a:ext>
              </a:extLst>
            </p:cNvPr>
            <p:cNvSpPr/>
            <p:nvPr/>
          </p:nvSpPr>
          <p:spPr>
            <a:xfrm rot="16200000">
              <a:off x="5602300" y="365932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DB5308A0-275A-4EEE-9A21-995E57CAA7F5}"/>
                </a:ext>
              </a:extLst>
            </p:cNvPr>
            <p:cNvSpPr/>
            <p:nvPr/>
          </p:nvSpPr>
          <p:spPr>
            <a:xfrm rot="16200000">
              <a:off x="5597457" y="4091084"/>
              <a:ext cx="431782" cy="2911611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F2CA3226-721C-419D-BB73-EBF5FAC02289}"/>
                </a:ext>
              </a:extLst>
            </p:cNvPr>
            <p:cNvSpPr/>
            <p:nvPr/>
          </p:nvSpPr>
          <p:spPr>
            <a:xfrm rot="16200000">
              <a:off x="5550481" y="4569822"/>
              <a:ext cx="525738" cy="2911609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F8E1E5A-C1B6-4977-9E8A-A4EBDEA99BA2}"/>
              </a:ext>
            </a:extLst>
          </p:cNvPr>
          <p:cNvGrpSpPr/>
          <p:nvPr/>
        </p:nvGrpSpPr>
        <p:grpSpPr>
          <a:xfrm>
            <a:off x="5354130" y="4408380"/>
            <a:ext cx="1425635" cy="1226364"/>
            <a:chOff x="5354130" y="4483015"/>
            <a:chExt cx="1425635" cy="1227927"/>
          </a:xfrm>
        </p:grpSpPr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8F1DF1DD-BF65-46F3-9FCD-41D3594FCFE6}"/>
                </a:ext>
              </a:extLst>
            </p:cNvPr>
            <p:cNvSpPr/>
            <p:nvPr/>
          </p:nvSpPr>
          <p:spPr>
            <a:xfrm>
              <a:off x="5842580" y="561240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95CF3FCD-2976-4C48-A9AD-5FEDA6C77DEA}"/>
                </a:ext>
              </a:extLst>
            </p:cNvPr>
            <p:cNvSpPr/>
            <p:nvPr/>
          </p:nvSpPr>
          <p:spPr>
            <a:xfrm>
              <a:off x="6076926" y="5442068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E5C3F3D2-4911-40C9-A269-67D24EB1E5CD}"/>
                </a:ext>
              </a:extLst>
            </p:cNvPr>
            <p:cNvSpPr/>
            <p:nvPr/>
          </p:nvSpPr>
          <p:spPr>
            <a:xfrm>
              <a:off x="5713638" y="5392799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0427A141-A339-4E7C-B456-17F4B7448F1C}"/>
                </a:ext>
              </a:extLst>
            </p:cNvPr>
            <p:cNvSpPr/>
            <p:nvPr/>
          </p:nvSpPr>
          <p:spPr>
            <a:xfrm>
              <a:off x="5468269" y="496369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2BDEDCE9-7CF7-4D0E-B6BE-195531F99623}"/>
                </a:ext>
              </a:extLst>
            </p:cNvPr>
            <p:cNvSpPr/>
            <p:nvPr/>
          </p:nvSpPr>
          <p:spPr>
            <a:xfrm>
              <a:off x="5354130" y="4483015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2C21A110-BFC0-4A0F-8996-1CBF9542D0CD}"/>
                </a:ext>
              </a:extLst>
            </p:cNvPr>
            <p:cNvSpPr/>
            <p:nvPr/>
          </p:nvSpPr>
          <p:spPr>
            <a:xfrm>
              <a:off x="6698011" y="4731493"/>
              <a:ext cx="81754" cy="985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Retângulo 31">
            <a:extLst>
              <a:ext uri="{FF2B5EF4-FFF2-40B4-BE49-F238E27FC236}">
                <a16:creationId xmlns:a16="http://schemas.microsoft.com/office/drawing/2014/main" id="{DBE14B6E-3AD4-44AB-840A-A7A331BD56CA}"/>
              </a:ext>
            </a:extLst>
          </p:cNvPr>
          <p:cNvSpPr/>
          <p:nvPr/>
        </p:nvSpPr>
        <p:spPr>
          <a:xfrm>
            <a:off x="4296288" y="3514462"/>
            <a:ext cx="2911612" cy="2714285"/>
          </a:xfrm>
          <a:prstGeom prst="rect">
            <a:avLst/>
          </a:prstGeom>
          <a:noFill/>
          <a:ln w="571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31E853F-384B-4123-B657-B83A22E86D1E}"/>
              </a:ext>
            </a:extLst>
          </p:cNvPr>
          <p:cNvCxnSpPr>
            <a:stCxn id="32" idx="0"/>
          </p:cNvCxnSpPr>
          <p:nvPr/>
        </p:nvCxnSpPr>
        <p:spPr>
          <a:xfrm flipV="1">
            <a:off x="5752094" y="2905069"/>
            <a:ext cx="0" cy="609393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9322443B-588C-4BC4-BA2B-B40003EF0A27}"/>
              </a:ext>
            </a:extLst>
          </p:cNvPr>
          <p:cNvCxnSpPr>
            <a:stCxn id="21" idx="2"/>
          </p:cNvCxnSpPr>
          <p:nvPr/>
        </p:nvCxnSpPr>
        <p:spPr>
          <a:xfrm>
            <a:off x="9949430" y="1103529"/>
            <a:ext cx="0" cy="1011656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tângulo 61">
            <a:extLst>
              <a:ext uri="{FF2B5EF4-FFF2-40B4-BE49-F238E27FC236}">
                <a16:creationId xmlns:a16="http://schemas.microsoft.com/office/drawing/2014/main" id="{74CD5C3F-93D9-4AD3-B0D7-6F3D27EA49B3}"/>
              </a:ext>
            </a:extLst>
          </p:cNvPr>
          <p:cNvSpPr/>
          <p:nvPr/>
        </p:nvSpPr>
        <p:spPr>
          <a:xfrm>
            <a:off x="10654748" y="4595462"/>
            <a:ext cx="885293" cy="7960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23EBAF7-10EE-4A66-BBBE-C337A5A118FA}"/>
              </a:ext>
            </a:extLst>
          </p:cNvPr>
          <p:cNvSpPr txBox="1"/>
          <p:nvPr/>
        </p:nvSpPr>
        <p:spPr>
          <a:xfrm>
            <a:off x="3742870" y="6238460"/>
            <a:ext cx="419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Distribuição conhecida e georreferenciada</a:t>
            </a: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17EA5405-8F8F-4A31-AF5B-F01DDFB5556F}"/>
              </a:ext>
            </a:extLst>
          </p:cNvPr>
          <p:cNvSpPr txBox="1"/>
          <p:nvPr/>
        </p:nvSpPr>
        <p:spPr>
          <a:xfrm>
            <a:off x="9311323" y="354497"/>
            <a:ext cx="128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Algoritmos 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668CA9E5-46F8-4AB7-84CD-F7358381FABB}"/>
              </a:ext>
            </a:extLst>
          </p:cNvPr>
          <p:cNvSpPr txBox="1"/>
          <p:nvPr/>
        </p:nvSpPr>
        <p:spPr>
          <a:xfrm>
            <a:off x="8173201" y="5464786"/>
            <a:ext cx="3552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Mapas de probabilidade/adequabilidade ambiental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3EC7EAD7-9AE8-4D6E-9F45-4BDC7C1BD7D1}"/>
              </a:ext>
            </a:extLst>
          </p:cNvPr>
          <p:cNvSpPr txBox="1"/>
          <p:nvPr/>
        </p:nvSpPr>
        <p:spPr>
          <a:xfrm>
            <a:off x="3911125" y="248699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nicho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52A144BC-BA79-4BAD-98CB-EA1D1A57D71A}"/>
              </a:ext>
            </a:extLst>
          </p:cNvPr>
          <p:cNvSpPr txBox="1"/>
          <p:nvPr/>
        </p:nvSpPr>
        <p:spPr>
          <a:xfrm>
            <a:off x="11259612" y="72102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NM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99F2519E-6B0F-4A2E-8D40-8F36F35BDF09}"/>
              </a:ext>
            </a:extLst>
          </p:cNvPr>
          <p:cNvSpPr txBox="1"/>
          <p:nvPr/>
        </p:nvSpPr>
        <p:spPr>
          <a:xfrm>
            <a:off x="10894768" y="179277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SDM</a:t>
            </a:r>
          </a:p>
        </p:txBody>
      </p:sp>
      <p:sp>
        <p:nvSpPr>
          <p:cNvPr id="67" name="AutoShape 16" descr="Resultado de imagem para sasquatch">
            <a:extLst>
              <a:ext uri="{FF2B5EF4-FFF2-40B4-BE49-F238E27FC236}">
                <a16:creationId xmlns:a16="http://schemas.microsoft.com/office/drawing/2014/main" id="{884F4D6F-7694-46E1-A793-E4F772771E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42" name="Picture 18" descr="Resultado de imagem para sasquatch">
            <a:extLst>
              <a:ext uri="{FF2B5EF4-FFF2-40B4-BE49-F238E27FC236}">
                <a16:creationId xmlns:a16="http://schemas.microsoft.com/office/drawing/2014/main" id="{B2F5BB1A-7F37-48DA-85FF-49CCE466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908" y="4676093"/>
            <a:ext cx="1193916" cy="15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tângulo 67">
            <a:extLst>
              <a:ext uri="{FF2B5EF4-FFF2-40B4-BE49-F238E27FC236}">
                <a16:creationId xmlns:a16="http://schemas.microsoft.com/office/drawing/2014/main" id="{EBABD404-C7F3-454D-AB02-E2E437A026B4}"/>
              </a:ext>
            </a:extLst>
          </p:cNvPr>
          <p:cNvSpPr/>
          <p:nvPr/>
        </p:nvSpPr>
        <p:spPr>
          <a:xfrm>
            <a:off x="8338590" y="3581401"/>
            <a:ext cx="1099878" cy="17848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2B81AF6-487E-4520-9A7C-B062CC506D5E}"/>
              </a:ext>
            </a:extLst>
          </p:cNvPr>
          <p:cNvCxnSpPr>
            <a:stCxn id="1042" idx="3"/>
          </p:cNvCxnSpPr>
          <p:nvPr/>
        </p:nvCxnSpPr>
        <p:spPr>
          <a:xfrm flipV="1">
            <a:off x="3647824" y="4937650"/>
            <a:ext cx="539866" cy="505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4" name="Imagem 53">
            <a:extLst>
              <a:ext uri="{FF2B5EF4-FFF2-40B4-BE49-F238E27FC236}">
                <a16:creationId xmlns:a16="http://schemas.microsoft.com/office/drawing/2014/main" id="{A53E634A-A840-4FC7-B5D4-86071795A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7918" y="2188454"/>
            <a:ext cx="3009384" cy="2914972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52" name="Picture 2" descr="Resultado de imagem para chewbacca">
            <a:extLst>
              <a:ext uri="{FF2B5EF4-FFF2-40B4-BE49-F238E27FC236}">
                <a16:creationId xmlns:a16="http://schemas.microsoft.com/office/drawing/2014/main" id="{554D831F-CEA7-4DE6-9C69-55C923404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75" b="98500" l="1667" r="98667">
                        <a14:foregroundMark x1="61667" y1="9750" x2="61667" y2="9750"/>
                        <a14:foregroundMark x1="49667" y1="8375" x2="49667" y2="8375"/>
                        <a14:foregroundMark x1="62333" y1="15375" x2="62333" y2="15375"/>
                        <a14:foregroundMark x1="71667" y1="15625" x2="71667" y2="15625"/>
                        <a14:foregroundMark x1="68000" y1="8625" x2="66833" y2="8625"/>
                        <a14:foregroundMark x1="59500" y1="9250" x2="59500" y2="9250"/>
                        <a14:foregroundMark x1="64667" y1="18250" x2="64667" y2="18250"/>
                        <a14:foregroundMark x1="55333" y1="10125" x2="55333" y2="10125"/>
                        <a14:foregroundMark x1="55333" y1="7000" x2="55333" y2="7000"/>
                        <a14:foregroundMark x1="42000" y1="5875" x2="42000" y2="5875"/>
                        <a14:foregroundMark x1="49000" y1="5625" x2="49000" y2="5625"/>
                        <a14:foregroundMark x1="64000" y1="11125" x2="64000" y2="11125"/>
                        <a14:foregroundMark x1="61000" y1="5875" x2="61000" y2="5875"/>
                        <a14:foregroundMark x1="52000" y1="3375" x2="52000" y2="3375"/>
                        <a14:foregroundMark x1="30667" y1="81375" x2="30667" y2="81375"/>
                        <a14:foregroundMark x1="14333" y1="71125" x2="14333" y2="71125"/>
                        <a14:foregroundMark x1="12833" y1="63500" x2="12833" y2="63500"/>
                        <a14:foregroundMark x1="24000" y1="80500" x2="24000" y2="80500"/>
                        <a14:foregroundMark x1="38500" y1="89000" x2="38500" y2="89000"/>
                        <a14:foregroundMark x1="60500" y1="90000" x2="60500" y2="90000"/>
                        <a14:foregroundMark x1="73667" y1="88375" x2="75500" y2="88125"/>
                        <a14:foregroundMark x1="80667" y1="84750" x2="80667" y2="84750"/>
                        <a14:foregroundMark x1="82667" y1="82000" x2="82667" y2="82000"/>
                        <a14:foregroundMark x1="83333" y1="74750" x2="83333" y2="74750"/>
                        <a14:foregroundMark x1="86333" y1="73250" x2="86333" y2="73250"/>
                        <a14:foregroundMark x1="93000" y1="74125" x2="93667" y2="79125"/>
                        <a14:foregroundMark x1="92667" y1="81125" x2="92333" y2="83875"/>
                        <a14:foregroundMark x1="66833" y1="92000" x2="39333" y2="94250"/>
                        <a14:foregroundMark x1="39333" y1="94250" x2="39333" y2="94250"/>
                        <a14:foregroundMark x1="25167" y1="90875" x2="25167" y2="90875"/>
                        <a14:foregroundMark x1="24667" y1="88375" x2="23667" y2="87500"/>
                        <a14:foregroundMark x1="13667" y1="77000" x2="12500" y2="76125"/>
                        <a14:foregroundMark x1="8667" y1="68250" x2="7667" y2="67375"/>
                        <a14:foregroundMark x1="5833" y1="62875" x2="5833" y2="62875"/>
                        <a14:foregroundMark x1="12167" y1="59625" x2="15500" y2="59375"/>
                        <a14:foregroundMark x1="19500" y1="59625" x2="19500" y2="59625"/>
                        <a14:foregroundMark x1="29667" y1="70250" x2="32167" y2="72375"/>
                        <a14:foregroundMark x1="32167" y1="72375" x2="32167" y2="72375"/>
                        <a14:foregroundMark x1="32167" y1="77250" x2="32167" y2="77250"/>
                        <a14:foregroundMark x1="43000" y1="87875" x2="43000" y2="87875"/>
                        <a14:foregroundMark x1="43333" y1="88375" x2="43333" y2="88375"/>
                        <a14:foregroundMark x1="16833" y1="85375" x2="16833" y2="85375"/>
                        <a14:foregroundMark x1="19167" y1="71375" x2="19167" y2="71375"/>
                        <a14:foregroundMark x1="7333" y1="70750" x2="7333" y2="70750"/>
                        <a14:foregroundMark x1="14667" y1="87500" x2="14667" y2="87500"/>
                        <a14:foregroundMark x1="26667" y1="87000" x2="26667" y2="87000"/>
                        <a14:foregroundMark x1="15833" y1="87000" x2="15833" y2="87000"/>
                        <a14:foregroundMark x1="6833" y1="83375" x2="6833" y2="83375"/>
                        <a14:foregroundMark x1="3167" y1="73500" x2="3167" y2="73500"/>
                        <a14:foregroundMark x1="12833" y1="88375" x2="12833" y2="88375"/>
                        <a14:foregroundMark x1="17333" y1="91750" x2="25167" y2="93500"/>
                        <a14:foregroundMark x1="29167" y1="94500" x2="29167" y2="94500"/>
                        <a14:foregroundMark x1="29667" y1="94500" x2="37500" y2="96000"/>
                        <a14:foregroundMark x1="53500" y1="97125" x2="56000" y2="97125"/>
                        <a14:foregroundMark x1="66500" y1="95875" x2="74000" y2="95375"/>
                        <a14:foregroundMark x1="81167" y1="93750" x2="81167" y2="93750"/>
                        <a14:foregroundMark x1="82167" y1="86500" x2="82667" y2="84500"/>
                        <a14:foregroundMark x1="83000" y1="81125" x2="83000" y2="81125"/>
                        <a14:foregroundMark x1="84167" y1="78000" x2="85167" y2="77500"/>
                        <a14:foregroundMark x1="86667" y1="77500" x2="87500" y2="77250"/>
                        <a14:foregroundMark x1="87500" y1="77250" x2="87500" y2="77250"/>
                        <a14:foregroundMark x1="98667" y1="73875" x2="98667" y2="73875"/>
                        <a14:foregroundMark x1="95333" y1="86125" x2="95333" y2="86125"/>
                        <a14:foregroundMark x1="93333" y1="95375" x2="92667" y2="96000"/>
                        <a14:foregroundMark x1="89000" y1="96500" x2="86333" y2="97000"/>
                        <a14:foregroundMark x1="24833" y1="96500" x2="24833" y2="96500"/>
                        <a14:foregroundMark x1="22833" y1="95125" x2="20667" y2="94000"/>
                        <a14:foregroundMark x1="1667" y1="86375" x2="1667" y2="86375"/>
                        <a14:foregroundMark x1="3167" y1="76125" x2="4167" y2="74125"/>
                        <a14:foregroundMark x1="5000" y1="66000" x2="5000" y2="65125"/>
                        <a14:foregroundMark x1="4167" y1="59250" x2="4167" y2="59250"/>
                        <a14:foregroundMark x1="5667" y1="87000" x2="5667" y2="88375"/>
                        <a14:foregroundMark x1="7333" y1="90125" x2="10667" y2="91500"/>
                        <a14:foregroundMark x1="14000" y1="92375" x2="15000" y2="92375"/>
                        <a14:foregroundMark x1="22833" y1="94000" x2="37833" y2="96750"/>
                        <a14:foregroundMark x1="84000" y1="98500" x2="84833" y2="98500"/>
                        <a14:foregroundMark x1="86000" y1="97375" x2="85167" y2="96250"/>
                        <a14:foregroundMark x1="79667" y1="92875" x2="79667" y2="92000"/>
                        <a14:foregroundMark x1="80333" y1="87625" x2="81833" y2="85875"/>
                        <a14:foregroundMark x1="82500" y1="83625" x2="82500" y2="83625"/>
                        <a14:foregroundMark x1="82500" y1="79750" x2="83333" y2="79375"/>
                        <a14:foregroundMark x1="83667" y1="79125" x2="83667" y2="79125"/>
                        <a14:foregroundMark x1="86000" y1="80875" x2="86333" y2="84125"/>
                        <a14:foregroundMark x1="88833" y1="94750" x2="90333" y2="97125"/>
                        <a14:foregroundMark x1="90333" y1="97125" x2="90333" y2="97125"/>
                        <a14:foregroundMark x1="94500" y1="89750" x2="95167" y2="89000"/>
                        <a14:foregroundMark x1="94833" y1="79750" x2="94167" y2="78250"/>
                        <a14:foregroundMark x1="89000" y1="67125" x2="89000" y2="67125"/>
                        <a14:foregroundMark x1="91500" y1="67625" x2="91500" y2="67625"/>
                        <a14:foregroundMark x1="96833" y1="84250" x2="96833" y2="84250"/>
                        <a14:foregroundMark x1="94500" y1="91250" x2="93667" y2="91750"/>
                        <a14:foregroundMark x1="87000" y1="93375" x2="84833" y2="94500"/>
                        <a14:foregroundMark x1="79667" y1="94500" x2="79667" y2="94500"/>
                        <a14:foregroundMark x1="75167" y1="88375" x2="77333" y2="85375"/>
                        <a14:foregroundMark x1="82167" y1="80000" x2="82167" y2="80000"/>
                        <a14:foregroundMark x1="85833" y1="78625" x2="85833" y2="78625"/>
                        <a14:foregroundMark x1="75500" y1="94875" x2="75500" y2="94875"/>
                        <a14:foregroundMark x1="75500" y1="94875" x2="75500" y2="94875"/>
                        <a14:foregroundMark x1="97833" y1="75750" x2="97833" y2="75750"/>
                        <a14:foregroundMark x1="98333" y1="76625" x2="98333" y2="76625"/>
                        <a14:foregroundMark x1="90000" y1="67125" x2="90000" y2="67125"/>
                        <a14:foregroundMark x1="91833" y1="67625" x2="91833" y2="67625"/>
                        <a14:foregroundMark x1="93000" y1="68250" x2="93000" y2="68250"/>
                        <a14:foregroundMark x1="90500" y1="67625" x2="90500" y2="67625"/>
                        <a14:foregroundMark x1="89333" y1="66625" x2="89333" y2="66625"/>
                        <a14:foregroundMark x1="90833" y1="66000" x2="90833" y2="66000"/>
                        <a14:foregroundMark x1="91833" y1="67375" x2="91833" y2="67375"/>
                        <a14:foregroundMark x1="91833" y1="69375" x2="91833" y2="70000"/>
                        <a14:foregroundMark x1="97833" y1="73000" x2="97833" y2="7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361" y="1179565"/>
            <a:ext cx="1113135" cy="148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32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BD56D60-802A-4BAC-B7D9-B546758C17E1}"/>
              </a:ext>
            </a:extLst>
          </p:cNvPr>
          <p:cNvSpPr/>
          <p:nvPr/>
        </p:nvSpPr>
        <p:spPr>
          <a:xfrm>
            <a:off x="1077351" y="1915772"/>
            <a:ext cx="2771336" cy="17865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AF5DA3-BEEA-433E-9ED6-81CDE28E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solidFill>
                  <a:schemeClr val="accent6"/>
                </a:solidFill>
              </a:rPr>
              <a:t>Qual é a utilidade?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120D5D0-8335-45DA-BAB2-4CB340BB1A71}"/>
              </a:ext>
            </a:extLst>
          </p:cNvPr>
          <p:cNvSpPr txBox="1"/>
          <p:nvPr/>
        </p:nvSpPr>
        <p:spPr>
          <a:xfrm>
            <a:off x="382592" y="4472363"/>
            <a:ext cx="406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Qual é a potencial distribuição no Brasil?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1940BC8-ED61-4E81-B960-090E5EE992FC}"/>
              </a:ext>
            </a:extLst>
          </p:cNvPr>
          <p:cNvSpPr txBox="1"/>
          <p:nvPr/>
        </p:nvSpPr>
        <p:spPr>
          <a:xfrm>
            <a:off x="565487" y="4985801"/>
            <a:ext cx="422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Quais são as áreas prioritárias para conservação desse ser mágico?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ED7385D-08F0-4CB4-B7F2-A0528560810F}"/>
              </a:ext>
            </a:extLst>
          </p:cNvPr>
          <p:cNvSpPr txBox="1"/>
          <p:nvPr/>
        </p:nvSpPr>
        <p:spPr>
          <a:xfrm>
            <a:off x="1331331" y="3963280"/>
            <a:ext cx="297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Qual é o nicho do pé grande?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06987E33-EB2B-44B2-AFC2-402E24467D11}"/>
              </a:ext>
            </a:extLst>
          </p:cNvPr>
          <p:cNvSpPr/>
          <p:nvPr/>
        </p:nvSpPr>
        <p:spPr>
          <a:xfrm>
            <a:off x="6885330" y="1226155"/>
            <a:ext cx="3159002" cy="369332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kern="1000" dirty="0" err="1">
                <a:latin typeface="Times New Roman" panose="02020603050405020304" pitchFamily="18" charset="0"/>
                <a:ea typeface="Cambria" panose="02040503050406030204" pitchFamily="18" charset="0"/>
              </a:rPr>
              <a:t>Pr</a:t>
            </a:r>
            <a:r>
              <a:rPr lang="pt-BR" kern="1000" dirty="0">
                <a:latin typeface="Times New Roman" panose="02020603050405020304" pitchFamily="18" charset="0"/>
                <a:ea typeface="Cambria" panose="02040503050406030204" pitchFamily="18" charset="0"/>
              </a:rPr>
              <a:t>=1/ [1+ e</a:t>
            </a:r>
            <a:r>
              <a:rPr lang="pt-BR" kern="1000" baseline="30000" dirty="0">
                <a:latin typeface="Times New Roman" panose="02020603050405020304" pitchFamily="18" charset="0"/>
                <a:ea typeface="Cambria" panose="02040503050406030204" pitchFamily="18" charset="0"/>
              </a:rPr>
              <a:t>-(α + Σ (βi xi )</a:t>
            </a:r>
            <a:r>
              <a:rPr lang="pt-BR" kern="1000" dirty="0">
                <a:latin typeface="Times New Roman" panose="02020603050405020304" pitchFamily="18" charset="0"/>
                <a:ea typeface="Cambria" panose="02040503050406030204" pitchFamily="18" charset="0"/>
              </a:rPr>
              <a:t>]</a:t>
            </a:r>
            <a:endParaRPr lang="pt-BR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E5F1C0A7-4422-4784-9775-05C14693FA46}"/>
              </a:ext>
            </a:extLst>
          </p:cNvPr>
          <p:cNvSpPr/>
          <p:nvPr/>
        </p:nvSpPr>
        <p:spPr>
          <a:xfrm>
            <a:off x="6885330" y="3938953"/>
            <a:ext cx="1259863" cy="1729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70509647-15EB-4F58-8874-E5349D3B0B91}"/>
              </a:ext>
            </a:extLst>
          </p:cNvPr>
          <p:cNvCxnSpPr>
            <a:stCxn id="5" idx="3"/>
            <a:endCxn id="41" idx="1"/>
          </p:cNvCxnSpPr>
          <p:nvPr/>
        </p:nvCxnSpPr>
        <p:spPr>
          <a:xfrm flipV="1">
            <a:off x="3848687" y="1410821"/>
            <a:ext cx="3036643" cy="1398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5A52923F-1B8D-48A2-B5B8-FEE334EAA9F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848687" y="2809070"/>
            <a:ext cx="3036643" cy="12417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Retângulo 49">
            <a:extLst>
              <a:ext uri="{FF2B5EF4-FFF2-40B4-BE49-F238E27FC236}">
                <a16:creationId xmlns:a16="http://schemas.microsoft.com/office/drawing/2014/main" id="{722F603B-0F11-4CD9-A83A-2EF40B57460E}"/>
              </a:ext>
            </a:extLst>
          </p:cNvPr>
          <p:cNvSpPr/>
          <p:nvPr/>
        </p:nvSpPr>
        <p:spPr>
          <a:xfrm>
            <a:off x="9340947" y="4937073"/>
            <a:ext cx="84406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F56285D-A008-4F2A-828F-AFD876B12D57}"/>
              </a:ext>
            </a:extLst>
          </p:cNvPr>
          <p:cNvSpPr txBox="1"/>
          <p:nvPr/>
        </p:nvSpPr>
        <p:spPr>
          <a:xfrm>
            <a:off x="7577408" y="842755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Modelo de nicho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6EDA3644-F1E2-4E45-8C2C-63AA1471BC16}"/>
              </a:ext>
            </a:extLst>
          </p:cNvPr>
          <p:cNvSpPr txBox="1"/>
          <p:nvPr/>
        </p:nvSpPr>
        <p:spPr>
          <a:xfrm>
            <a:off x="7515261" y="2002559"/>
            <a:ext cx="226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Distribuição potencial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343B4C7C-998A-481E-8579-F957B1D271A9}"/>
              </a:ext>
            </a:extLst>
          </p:cNvPr>
          <p:cNvSpPr txBox="1"/>
          <p:nvPr/>
        </p:nvSpPr>
        <p:spPr>
          <a:xfrm>
            <a:off x="449641" y="5837712"/>
            <a:ext cx="422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6"/>
                </a:solidFill>
              </a:rPr>
              <a:t>Como será a distribuição da espécie no futuro?</a:t>
            </a:r>
          </a:p>
        </p:txBody>
      </p:sp>
      <p:pic>
        <p:nvPicPr>
          <p:cNvPr id="54" name="Picture 18" descr="Resultado de imagem para sasquatch">
            <a:extLst>
              <a:ext uri="{FF2B5EF4-FFF2-40B4-BE49-F238E27FC236}">
                <a16:creationId xmlns:a16="http://schemas.microsoft.com/office/drawing/2014/main" id="{7EF5524B-51BF-49D9-B4C4-6FF7BB3FF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00" b="96750" l="1846" r="96308">
                        <a14:foregroundMark x1="41172" y1="7250" x2="41172" y2="7250"/>
                        <a14:foregroundMark x1="41493" y1="4500" x2="41493" y2="4500"/>
                        <a14:foregroundMark x1="53130" y1="7938" x2="53130" y2="7938"/>
                        <a14:foregroundMark x1="90530" y1="56500" x2="90530" y2="56500"/>
                        <a14:foregroundMark x1="91974" y1="58750" x2="91974" y2="58750"/>
                        <a14:foregroundMark x1="94864" y1="58750" x2="94864" y2="58750"/>
                        <a14:foregroundMark x1="88202" y1="88563" x2="88202" y2="88563"/>
                        <a14:foregroundMark x1="85634" y1="92188" x2="84430" y2="92625"/>
                        <a14:foregroundMark x1="78331" y1="96750" x2="78331" y2="96750"/>
                        <a14:foregroundMark x1="20867" y1="91750" x2="20867" y2="91750"/>
                        <a14:foregroundMark x1="17978" y1="91750" x2="16533" y2="91500"/>
                        <a14:foregroundMark x1="12199" y1="89938" x2="12199" y2="89938"/>
                        <a14:foregroundMark x1="9310" y1="90375" x2="9310" y2="90375"/>
                        <a14:foregroundMark x1="6661" y1="54688" x2="6661" y2="54688"/>
                        <a14:foregroundMark x1="7223" y1="54688" x2="8106" y2="54250"/>
                        <a14:foregroundMark x1="8106" y1="52625" x2="8106" y2="52625"/>
                        <a14:foregroundMark x1="8989" y1="50875" x2="8989" y2="50875"/>
                        <a14:foregroundMark x1="8668" y1="53312" x2="8668" y2="53312"/>
                        <a14:foregroundMark x1="7785" y1="54250" x2="7785" y2="54250"/>
                        <a14:foregroundMark x1="91413" y1="88813" x2="91413" y2="88813"/>
                        <a14:foregroundMark x1="85313" y1="92625" x2="85313" y2="92625"/>
                        <a14:foregroundMark x1="84992" y1="93125" x2="82986" y2="93813"/>
                        <a14:foregroundMark x1="82424" y1="94438" x2="82424" y2="94438"/>
                        <a14:foregroundMark x1="4655" y1="89688" x2="4655" y2="89688"/>
                        <a14:foregroundMark x1="7544" y1="54000" x2="7544" y2="54000"/>
                        <a14:foregroundMark x1="6982" y1="56938" x2="6982" y2="56938"/>
                        <a14:foregroundMark x1="9310" y1="51063" x2="9310" y2="51063"/>
                        <a14:foregroundMark x1="8427" y1="49938" x2="8427" y2="49938"/>
                        <a14:foregroundMark x1="95746" y1="90188" x2="95746" y2="90188"/>
                        <a14:foregroundMark x1="5778" y1="88125" x2="5778" y2="88125"/>
                        <a14:foregroundMark x1="2006" y1="87250" x2="2006" y2="87250"/>
                        <a14:foregroundMark x1="4334" y1="88125" x2="4334" y2="88125"/>
                        <a14:foregroundMark x1="96308" y1="90875" x2="96308" y2="90875"/>
                        <a14:foregroundMark x1="96308" y1="92188" x2="96308" y2="92188"/>
                        <a14:foregroundMark x1="96067" y1="89500" x2="96067" y2="89500"/>
                        <a14:foregroundMark x1="95746" y1="88563" x2="95746" y2="88563"/>
                        <a14:foregroundMark x1="4334" y1="89688" x2="4334" y2="89688"/>
                        <a14:foregroundMark x1="2006" y1="87688" x2="2006" y2="87688"/>
                        <a14:foregroundMark x1="5538" y1="87000" x2="5538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61" y="2069760"/>
            <a:ext cx="1193916" cy="15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DC547EC-7C7A-4FFF-9406-E21AC4F38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601" y="2798328"/>
            <a:ext cx="3393054" cy="328660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371085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B85C8-BDF6-4F44-9119-1BCB7F69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1: Modelagem de nicho para encontrar áreas de espécies raras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1BB9B7-099F-4540-99A2-7327B95C7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998208"/>
            <a:ext cx="6743700" cy="30575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2A8C16-8E02-4AFC-863F-DBFA7EC86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48" y="1998208"/>
            <a:ext cx="4124802" cy="45822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26" name="Picture 2" descr="Resultado de imagem para Phyllomedusa ayeaye">
            <a:extLst>
              <a:ext uri="{FF2B5EF4-FFF2-40B4-BE49-F238E27FC236}">
                <a16:creationId xmlns:a16="http://schemas.microsoft.com/office/drawing/2014/main" id="{72B74DB9-95B2-4843-8F91-85273E886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970" y="3997195"/>
            <a:ext cx="3448730" cy="258321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205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815C7-FE5B-4E30-8BA9-308DEEAB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Exemplo 2: Modelagem de distribuição de espécie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45C834-AC56-4620-8AB6-F193F34B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6" y="1882548"/>
            <a:ext cx="6486525" cy="3648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5EE4EDB-4FD3-446F-99C1-D4AD4DB95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58" y="1882548"/>
            <a:ext cx="4773933" cy="36480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50" name="Picture 2" descr="Resultado de imagem para caranguejo violinista">
            <a:extLst>
              <a:ext uri="{FF2B5EF4-FFF2-40B4-BE49-F238E27FC236}">
                <a16:creationId xmlns:a16="http://schemas.microsoft.com/office/drawing/2014/main" id="{BE7B3527-7CD7-4D74-B35C-168FB605C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082" y="4693328"/>
            <a:ext cx="2232786" cy="167458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6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D86D7-9E95-43FA-918A-7FE085D74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Exemplo</a:t>
            </a:r>
            <a:r>
              <a:rPr lang="es-AR" dirty="0"/>
              <a:t> 3: </a:t>
            </a:r>
            <a:r>
              <a:rPr lang="es-AR" dirty="0" err="1"/>
              <a:t>Espécies</a:t>
            </a:r>
            <a:r>
              <a:rPr lang="es-AR" dirty="0"/>
              <a:t> </a:t>
            </a:r>
            <a:r>
              <a:rPr lang="es-AR" dirty="0" err="1"/>
              <a:t>com</a:t>
            </a:r>
            <a:r>
              <a:rPr lang="es-AR" dirty="0"/>
              <a:t> foco </a:t>
            </a:r>
            <a:r>
              <a:rPr lang="es-AR" dirty="0" err="1"/>
              <a:t>na</a:t>
            </a:r>
            <a:r>
              <a:rPr lang="es-AR" dirty="0"/>
              <a:t> </a:t>
            </a:r>
            <a:r>
              <a:rPr lang="es-AR" dirty="0" err="1"/>
              <a:t>restauração</a:t>
            </a:r>
            <a:endParaRPr lang="es-A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D22CE8E-4489-4B7B-ABA3-30DADF14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4" y="1418032"/>
            <a:ext cx="7211539" cy="32129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07BF3E7-B1BE-4EA2-9695-0AF44ED8C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613" y="1418032"/>
            <a:ext cx="3675267" cy="5044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B0B09FA-B4F5-4B0A-9309-B109386D4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8200" y="5197359"/>
            <a:ext cx="2607423" cy="12416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0CE559-718B-4C47-8B48-B7E4DF6BD2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686" y="5197359"/>
            <a:ext cx="2022083" cy="124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35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006E2-69FA-4B1A-A90F-74FEF1995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691"/>
            <a:ext cx="10515600" cy="1325563"/>
          </a:xfrm>
        </p:spPr>
        <p:txBody>
          <a:bodyPr/>
          <a:lstStyle/>
          <a:p>
            <a:r>
              <a:rPr lang="pt-BR" dirty="0"/>
              <a:t>Exemplo 4: Modelagem de espécies no passado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D7A9A461-7A3C-4A6F-BBF7-2172AC66B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280" y="1365250"/>
            <a:ext cx="6565900" cy="231055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BEED6C88-270F-456F-B183-2BF34FB74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70" y="1716375"/>
            <a:ext cx="3074824" cy="4938881"/>
          </a:xfrm>
          <a:prstGeom prst="rect">
            <a:avLst/>
          </a:prstGeom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1C2B22B3-8D21-488D-BA1F-3F60520BA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971" y="3986046"/>
            <a:ext cx="6594518" cy="26692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39638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1032</Words>
  <Application>Microsoft Office PowerPoint</Application>
  <PresentationFormat>Widescreen</PresentationFormat>
  <Paragraphs>163</Paragraphs>
  <Slides>31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Open Sans</vt:lpstr>
      <vt:lpstr>Times New Roman</vt:lpstr>
      <vt:lpstr>Wingdings</vt:lpstr>
      <vt:lpstr>Tema do Office</vt:lpstr>
      <vt:lpstr>Modelagem de nicho ecológico e distribuição de espécies</vt:lpstr>
      <vt:lpstr>Apresentação do PowerPoint</vt:lpstr>
      <vt:lpstr>Conteúdo programático</vt:lpstr>
      <vt:lpstr>Em geral...</vt:lpstr>
      <vt:lpstr>Qual é a utilidade?</vt:lpstr>
      <vt:lpstr>Exemplo 1: Modelagem de nicho para encontrar áreas de espécies raras</vt:lpstr>
      <vt:lpstr>Exemplo 2: Modelagem de distribuição de espécie</vt:lpstr>
      <vt:lpstr>Exemplo 3: Espécies com foco na restauração</vt:lpstr>
      <vt:lpstr>Exemplo 4: Modelagem de espécies no passado</vt:lpstr>
      <vt:lpstr>Exemplo 5: Corredor ecológico</vt:lpstr>
      <vt:lpstr>Exemplo 6: Espécies do folclore! </vt:lpstr>
      <vt:lpstr>Exemplo 7: Espécies de interesse da saúde</vt:lpstr>
      <vt:lpstr>Apresentação do PowerPoint</vt:lpstr>
      <vt:lpstr>Alguns conceitos sobre Sistemas de informação geográfico</vt:lpstr>
      <vt:lpstr>Alguns conceitos sobre Sistemas de informação geográfico</vt:lpstr>
      <vt:lpstr>Alguns conceitos sobre Sistemas de informação geográfico</vt:lpstr>
      <vt:lpstr>OK, mas o que é nicho ecológico?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ASSIM!...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Modelagem de nicho ecológico</dc:title>
  <dc:creator>marilia favalesso</dc:creator>
  <cp:lastModifiedBy>Marília Melo Favalesso</cp:lastModifiedBy>
  <cp:revision>68</cp:revision>
  <dcterms:created xsi:type="dcterms:W3CDTF">2017-08-28T14:14:49Z</dcterms:created>
  <dcterms:modified xsi:type="dcterms:W3CDTF">2024-07-09T23:54:09Z</dcterms:modified>
</cp:coreProperties>
</file>